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1pPr>
    <a:lvl2pPr marL="2194471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2pPr>
    <a:lvl3pPr marL="4388943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3pPr>
    <a:lvl4pPr marL="6583414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4pPr>
    <a:lvl5pPr marL="8777886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5pPr>
    <a:lvl6pPr marL="10972357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6pPr>
    <a:lvl7pPr marL="13166828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7pPr>
    <a:lvl8pPr marL="15361300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8pPr>
    <a:lvl9pPr marL="17555771" algn="l" defTabSz="2194471" rtl="0" eaLnBrk="1" latinLnBrk="0" hangingPunct="1">
      <a:defRPr sz="87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A"/>
    <a:srgbClr val="003DA6"/>
    <a:srgbClr val="00A0A7"/>
    <a:srgbClr val="C1E3DC"/>
    <a:srgbClr val="119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54812-C231-4860-B574-7B60EE25A1A5}" v="25" dt="2023-04-28T23:55:4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4694"/>
  </p:normalViewPr>
  <p:slideViewPr>
    <p:cSldViewPr snapToGrid="0" snapToObjects="1">
      <p:cViewPr>
        <p:scale>
          <a:sx n="20" d="100"/>
          <a:sy n="20" d="100"/>
        </p:scale>
        <p:origin x="16" y="-98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48C69-5348-4F62-906F-76A4BBA034F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025D-2A74-4172-A758-3B6A67EF8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4025D-2A74-4172-A758-3B6A67EF85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3162303"/>
            <a:ext cx="35547303" cy="67414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6" y="3162303"/>
            <a:ext cx="105925617" cy="67414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8266">
                <a:solidFill>
                  <a:schemeClr val="tx1">
                    <a:tint val="75000"/>
                  </a:schemeClr>
                </a:solidFill>
              </a:defRPr>
            </a:lvl1pPr>
            <a:lvl2pPr marL="1880996" indent="0">
              <a:buNone/>
              <a:defRPr sz="7466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33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18432783"/>
            <a:ext cx="70736457" cy="52143658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266"/>
            </a:lvl3pPr>
            <a:lvl4pPr>
              <a:defRPr sz="7466"/>
            </a:lvl4pPr>
            <a:lvl5pPr>
              <a:defRPr sz="7466"/>
            </a:lvl5pPr>
            <a:lvl6pPr>
              <a:defRPr sz="7466"/>
            </a:lvl6pPr>
            <a:lvl7pPr>
              <a:defRPr sz="7466"/>
            </a:lvl7pPr>
            <a:lvl8pPr>
              <a:defRPr sz="7466"/>
            </a:lvl8pPr>
            <a:lvl9pPr>
              <a:defRPr sz="7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3" y="18432783"/>
            <a:ext cx="70736463" cy="52143658"/>
          </a:xfrm>
        </p:spPr>
        <p:txBody>
          <a:bodyPr/>
          <a:lstStyle>
            <a:lvl1pPr>
              <a:defRPr sz="11466"/>
            </a:lvl1pPr>
            <a:lvl2pPr>
              <a:defRPr sz="9866"/>
            </a:lvl2pPr>
            <a:lvl3pPr>
              <a:defRPr sz="8266"/>
            </a:lvl3pPr>
            <a:lvl4pPr>
              <a:defRPr sz="7466"/>
            </a:lvl4pPr>
            <a:lvl5pPr>
              <a:defRPr sz="7466"/>
            </a:lvl5pPr>
            <a:lvl6pPr>
              <a:defRPr sz="7466"/>
            </a:lvl6pPr>
            <a:lvl7pPr>
              <a:defRPr sz="7466"/>
            </a:lvl7pPr>
            <a:lvl8pPr>
              <a:defRPr sz="7466"/>
            </a:lvl8pPr>
            <a:lvl9pPr>
              <a:defRPr sz="7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80996" indent="0">
              <a:buNone/>
              <a:defRPr sz="8266" b="1"/>
            </a:lvl2pPr>
            <a:lvl3pPr marL="3761991" indent="0">
              <a:buNone/>
              <a:defRPr sz="7466" b="1"/>
            </a:lvl3pPr>
            <a:lvl4pPr marL="5642987" indent="0">
              <a:buNone/>
              <a:defRPr sz="6533" b="1"/>
            </a:lvl4pPr>
            <a:lvl5pPr marL="7523983" indent="0">
              <a:buNone/>
              <a:defRPr sz="6533" b="1"/>
            </a:lvl5pPr>
            <a:lvl6pPr marL="9404978" indent="0">
              <a:buNone/>
              <a:defRPr sz="6533" b="1"/>
            </a:lvl6pPr>
            <a:lvl7pPr marL="11285974" indent="0">
              <a:buNone/>
              <a:defRPr sz="6533" b="1"/>
            </a:lvl7pPr>
            <a:lvl8pPr marL="13166969" indent="0">
              <a:buNone/>
              <a:defRPr sz="6533" b="1"/>
            </a:lvl8pPr>
            <a:lvl9pPr marL="15047965" indent="0">
              <a:buNone/>
              <a:defRPr sz="6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9866"/>
            </a:lvl1pPr>
            <a:lvl2pPr>
              <a:defRPr sz="8266"/>
            </a:lvl2pPr>
            <a:lvl3pPr>
              <a:defRPr sz="7466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9866" b="1"/>
            </a:lvl1pPr>
            <a:lvl2pPr marL="1880996" indent="0">
              <a:buNone/>
              <a:defRPr sz="8266" b="1"/>
            </a:lvl2pPr>
            <a:lvl3pPr marL="3761991" indent="0">
              <a:buNone/>
              <a:defRPr sz="7466" b="1"/>
            </a:lvl3pPr>
            <a:lvl4pPr marL="5642987" indent="0">
              <a:buNone/>
              <a:defRPr sz="6533" b="1"/>
            </a:lvl4pPr>
            <a:lvl5pPr marL="7523983" indent="0">
              <a:buNone/>
              <a:defRPr sz="6533" b="1"/>
            </a:lvl5pPr>
            <a:lvl6pPr marL="9404978" indent="0">
              <a:buNone/>
              <a:defRPr sz="6533" b="1"/>
            </a:lvl6pPr>
            <a:lvl7pPr marL="11285974" indent="0">
              <a:buNone/>
              <a:defRPr sz="6533" b="1"/>
            </a:lvl7pPr>
            <a:lvl8pPr marL="13166969" indent="0">
              <a:buNone/>
              <a:defRPr sz="6533" b="1"/>
            </a:lvl8pPr>
            <a:lvl9pPr marL="15047965" indent="0">
              <a:buNone/>
              <a:defRPr sz="6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9866"/>
            </a:lvl1pPr>
            <a:lvl2pPr>
              <a:defRPr sz="8266"/>
            </a:lvl2pPr>
            <a:lvl3pPr>
              <a:defRPr sz="7466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8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3200"/>
            </a:lvl1pPr>
            <a:lvl2pPr>
              <a:defRPr sz="11466"/>
            </a:lvl2pPr>
            <a:lvl3pPr>
              <a:defRPr sz="9866"/>
            </a:lvl3pPr>
            <a:lvl4pPr>
              <a:defRPr sz="8266"/>
            </a:lvl4pPr>
            <a:lvl5pPr>
              <a:defRPr sz="8266"/>
            </a:lvl5pPr>
            <a:lvl6pPr>
              <a:defRPr sz="8266"/>
            </a:lvl6pPr>
            <a:lvl7pPr>
              <a:defRPr sz="8266"/>
            </a:lvl7pPr>
            <a:lvl8pPr>
              <a:defRPr sz="8266"/>
            </a:lvl8pPr>
            <a:lvl9pPr>
              <a:defRPr sz="8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2"/>
          </a:xfrm>
        </p:spPr>
        <p:txBody>
          <a:bodyPr/>
          <a:lstStyle>
            <a:lvl1pPr marL="0" indent="0">
              <a:buNone/>
              <a:defRPr sz="5733"/>
            </a:lvl1pPr>
            <a:lvl2pPr marL="1880996" indent="0">
              <a:buNone/>
              <a:defRPr sz="4933"/>
            </a:lvl2pPr>
            <a:lvl3pPr marL="3761991" indent="0">
              <a:buNone/>
              <a:defRPr sz="4133"/>
            </a:lvl3pPr>
            <a:lvl4pPr marL="5642987" indent="0">
              <a:buNone/>
              <a:defRPr sz="3733"/>
            </a:lvl4pPr>
            <a:lvl5pPr marL="7523983" indent="0">
              <a:buNone/>
              <a:defRPr sz="3733"/>
            </a:lvl5pPr>
            <a:lvl6pPr marL="9404978" indent="0">
              <a:buNone/>
              <a:defRPr sz="3733"/>
            </a:lvl6pPr>
            <a:lvl7pPr marL="11285974" indent="0">
              <a:buNone/>
              <a:defRPr sz="3733"/>
            </a:lvl7pPr>
            <a:lvl8pPr marL="13166969" indent="0">
              <a:buNone/>
              <a:defRPr sz="3733"/>
            </a:lvl8pPr>
            <a:lvl9pPr marL="15047965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82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0996" indent="0">
              <a:buNone/>
              <a:defRPr sz="11466"/>
            </a:lvl2pPr>
            <a:lvl3pPr marL="3761991" indent="0">
              <a:buNone/>
              <a:defRPr sz="9866"/>
            </a:lvl3pPr>
            <a:lvl4pPr marL="5642987" indent="0">
              <a:buNone/>
              <a:defRPr sz="8266"/>
            </a:lvl4pPr>
            <a:lvl5pPr marL="7523983" indent="0">
              <a:buNone/>
              <a:defRPr sz="8266"/>
            </a:lvl5pPr>
            <a:lvl6pPr marL="9404978" indent="0">
              <a:buNone/>
              <a:defRPr sz="8266"/>
            </a:lvl6pPr>
            <a:lvl7pPr marL="11285974" indent="0">
              <a:buNone/>
              <a:defRPr sz="8266"/>
            </a:lvl7pPr>
            <a:lvl8pPr marL="13166969" indent="0">
              <a:buNone/>
              <a:defRPr sz="8266"/>
            </a:lvl8pPr>
            <a:lvl9pPr marL="15047965" indent="0">
              <a:buNone/>
              <a:defRPr sz="82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5733"/>
            </a:lvl1pPr>
            <a:lvl2pPr marL="1880996" indent="0">
              <a:buNone/>
              <a:defRPr sz="4933"/>
            </a:lvl2pPr>
            <a:lvl3pPr marL="3761991" indent="0">
              <a:buNone/>
              <a:defRPr sz="4133"/>
            </a:lvl3pPr>
            <a:lvl4pPr marL="5642987" indent="0">
              <a:buNone/>
              <a:defRPr sz="3733"/>
            </a:lvl4pPr>
            <a:lvl5pPr marL="7523983" indent="0">
              <a:buNone/>
              <a:defRPr sz="3733"/>
            </a:lvl5pPr>
            <a:lvl6pPr marL="9404978" indent="0">
              <a:buNone/>
              <a:defRPr sz="3733"/>
            </a:lvl6pPr>
            <a:lvl7pPr marL="11285974" indent="0">
              <a:buNone/>
              <a:defRPr sz="3733"/>
            </a:lvl7pPr>
            <a:lvl8pPr marL="13166969" indent="0">
              <a:buNone/>
              <a:defRPr sz="3733"/>
            </a:lvl8pPr>
            <a:lvl9pPr marL="15047965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2A47-00E3-444A-B880-77CA3AC1B6E7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4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67DA-616F-804C-9BAF-30652A61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0996" rtl="0" eaLnBrk="1" latinLnBrk="0" hangingPunct="1">
        <a:spcBef>
          <a:spcPct val="0"/>
        </a:spcBef>
        <a:buNone/>
        <a:defRPr sz="18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47" indent="-1410747" algn="l" defTabSz="188099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1175623" algn="l" defTabSz="1880996" rtl="0" eaLnBrk="1" latinLnBrk="0" hangingPunct="1">
        <a:spcBef>
          <a:spcPct val="20000"/>
        </a:spcBef>
        <a:buFont typeface="Arial"/>
        <a:buChar char="–"/>
        <a:defRPr sz="11466" kern="120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1880996" rtl="0" eaLnBrk="1" latinLnBrk="0" hangingPunct="1">
        <a:spcBef>
          <a:spcPct val="20000"/>
        </a:spcBef>
        <a:buFont typeface="Arial"/>
        <a:buChar char="•"/>
        <a:defRPr sz="9866" kern="120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1880996" rtl="0" eaLnBrk="1" latinLnBrk="0" hangingPunct="1">
        <a:spcBef>
          <a:spcPct val="20000"/>
        </a:spcBef>
        <a:buFont typeface="Arial"/>
        <a:buChar char="–"/>
        <a:defRPr sz="8266" kern="120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1880996" rtl="0" eaLnBrk="1" latinLnBrk="0" hangingPunct="1">
        <a:spcBef>
          <a:spcPct val="20000"/>
        </a:spcBef>
        <a:buFont typeface="Arial"/>
        <a:buChar char="»"/>
        <a:defRPr sz="8266" kern="120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1880996" rtl="0" eaLnBrk="1" latinLnBrk="0" hangingPunct="1">
        <a:spcBef>
          <a:spcPct val="20000"/>
        </a:spcBef>
        <a:buFont typeface="Arial"/>
        <a:buChar char="•"/>
        <a:defRPr sz="8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1880996" rtl="0" eaLnBrk="1" latinLnBrk="0" hangingPunct="1">
        <a:defRPr sz="7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x.org/-/media/jaxweb/files/jax-mice-and-services/colonysizewksht.pdf?la=en&amp;hash=8C1CB11B342A9E8177B31DD2D7A7BFC6414628AC" TargetMode="External"/><Relationship Id="rId13" Type="http://schemas.openxmlformats.org/officeDocument/2006/relationships/hyperlink" Target="https://mghresearch.partners.org/iacuc-contact-page/" TargetMode="External"/><Relationship Id="rId18" Type="http://schemas.openxmlformats.org/officeDocument/2006/relationships/image" Target="../media/image6.png"/><Relationship Id="rId3" Type="http://schemas.openxmlformats.org/officeDocument/2006/relationships/hyperlink" Target="mailto:jncamacho@mgh.harvard.edu?subject=Animal%20Enrichment%20for%20Refinement" TargetMode="External"/><Relationship Id="rId21" Type="http://schemas.openxmlformats.org/officeDocument/2006/relationships/image" Target="../media/image9.png"/><Relationship Id="rId7" Type="http://schemas.openxmlformats.org/officeDocument/2006/relationships/hyperlink" Target="http://clincalc.com/Stats/SampleSize.aspx" TargetMode="External"/><Relationship Id="rId12" Type="http://schemas.openxmlformats.org/officeDocument/2006/relationships/hyperlink" Target="https://mghresearch.partners.org/example-template-procedure-forms-flow-charts/" TargetMode="Externa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.edu/researchsupport/compliance/animal-care/working-with-animals/research/sample-size-calculations-iacuc/" TargetMode="External"/><Relationship Id="rId11" Type="http://schemas.openxmlformats.org/officeDocument/2006/relationships/hyperlink" Target="https://www.nal.usda.gov/services/literature-searching-animal-use-alternatives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hyperlink" Target="https://www.nal.usda.gov/animal-health-and-welfare/animal-use-alternatives" TargetMode="External"/><Relationship Id="rId19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hyperlink" Target="https://mghresearch.partners.org/wp-content/uploads/Post-Operative-Pain-Management-Levels-for-Mice-and-Rats_2020edits-changes-finalized.docx" TargetMode="External"/><Relationship Id="rId14" Type="http://schemas.openxmlformats.org/officeDocument/2006/relationships/hyperlink" Target="https://mghresearch.partners.org/about-cc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DB624-97C3-DE40-A78B-42D81FBC596D}"/>
              </a:ext>
            </a:extLst>
          </p:cNvPr>
          <p:cNvSpPr/>
          <p:nvPr/>
        </p:nvSpPr>
        <p:spPr>
          <a:xfrm>
            <a:off x="0" y="-54417"/>
            <a:ext cx="43891200" cy="4702236"/>
          </a:xfrm>
          <a:prstGeom prst="rect">
            <a:avLst/>
          </a:prstGeom>
          <a:solidFill>
            <a:srgbClr val="C1E3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9776" y="3019676"/>
            <a:ext cx="43258721" cy="13178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b="1" dirty="0">
                <a:solidFill>
                  <a:srgbClr val="00558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3 Rs ~ Replacement, Reduction, Refinement ~ Alternatives Literature Search</a:t>
            </a:r>
            <a:endParaRPr lang="en-US" sz="8000" dirty="0">
              <a:solidFill>
                <a:srgbClr val="00558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B34B0B-6D5A-6140-92D1-84641B4026B3}"/>
              </a:ext>
            </a:extLst>
          </p:cNvPr>
          <p:cNvSpPr/>
          <p:nvPr/>
        </p:nvSpPr>
        <p:spPr>
          <a:xfrm>
            <a:off x="310285" y="5936990"/>
            <a:ext cx="12605465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9A51E-C0FC-6A4A-AE7F-B8622F628CF6}"/>
              </a:ext>
            </a:extLst>
          </p:cNvPr>
          <p:cNvSpPr txBox="1"/>
          <p:nvPr/>
        </p:nvSpPr>
        <p:spPr>
          <a:xfrm>
            <a:off x="369275" y="7326769"/>
            <a:ext cx="1254647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  Consider 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alternatives</a:t>
            </a: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 to procedures that may cause 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more than momentary pain or distress</a:t>
            </a: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 to their research animals.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Source Sans Pro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AutoNum type="romanLcParenBoth" startAt="2"/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  Provide a 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written narrative description of the methods and sources, e.g., the Animal Welfare Information Center</a:t>
            </a: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, used to determine that alternatives were not available.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Source Sans Pro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(iii</a:t>
            </a:r>
            <a:r>
              <a:rPr lang="en-US" sz="4000" dirty="0">
                <a:solidFill>
                  <a:srgbClr val="000000"/>
                </a:solidFill>
                <a:ea typeface="Calibri" panose="020F0502020204030204" pitchFamily="34" charset="0"/>
                <a:cs typeface="Source Sans Pro" panose="020B0604020202020204" pitchFamily="34" charset="0"/>
              </a:rPr>
              <a:t>)</a:t>
            </a: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 The principal investigator must provide the IACUC a written assurance that the 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activities do not unnecessarily duplicate previous experiments</a:t>
            </a: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ource Sans Pro" panose="020B0604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Source Sans Pro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0" i="0" dirty="0">
              <a:solidFill>
                <a:srgbClr val="333333"/>
              </a:solidFill>
              <a:effectLst/>
            </a:endParaRPr>
          </a:p>
          <a:p>
            <a:endParaRPr lang="en-US" sz="4000" dirty="0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6E0ADBB-CE1B-2B43-A133-C419C065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2" y="5996742"/>
            <a:ext cx="12984480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+mn-lt"/>
                <a:cs typeface="Calibri"/>
              </a:rPr>
              <a:t>Principal Investigator Responsibility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76F4EA-6B1B-8545-BCF2-F88904BE017B}"/>
              </a:ext>
            </a:extLst>
          </p:cNvPr>
          <p:cNvSpPr/>
          <p:nvPr/>
        </p:nvSpPr>
        <p:spPr>
          <a:xfrm>
            <a:off x="14756014" y="5829835"/>
            <a:ext cx="15232150" cy="1036636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5FD37AA2-40DF-304E-A5E1-6F6A7846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980" y="5933624"/>
            <a:ext cx="14257798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Calibri"/>
                <a:cs typeface="Calibri"/>
              </a:rPr>
              <a:t>The alternatives search : </a:t>
            </a:r>
            <a:r>
              <a:rPr lang="en-US" sz="4000" b="1" dirty="0">
                <a:latin typeface="Calibri"/>
                <a:cs typeface="Calibri"/>
              </a:rPr>
              <a:t>Replacement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45A8C0-6EA9-D047-ADE5-B8DCFB900E4A}"/>
              </a:ext>
            </a:extLst>
          </p:cNvPr>
          <p:cNvSpPr/>
          <p:nvPr/>
        </p:nvSpPr>
        <p:spPr>
          <a:xfrm>
            <a:off x="15221761" y="28640540"/>
            <a:ext cx="28959356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B927C740-5DED-964E-931E-A8AB366F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8336" y="15930737"/>
            <a:ext cx="13542561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Calibri"/>
                <a:cs typeface="Calibri"/>
              </a:rPr>
              <a:t>The alternatives search : </a:t>
            </a:r>
            <a:r>
              <a:rPr lang="en-US" sz="4000" b="1" dirty="0">
                <a:latin typeface="Calibri"/>
                <a:cs typeface="Calibri"/>
              </a:rPr>
              <a:t>Refinement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553BB1-0823-9E47-B0A5-04A3C467097A}"/>
              </a:ext>
            </a:extLst>
          </p:cNvPr>
          <p:cNvSpPr/>
          <p:nvPr/>
        </p:nvSpPr>
        <p:spPr>
          <a:xfrm>
            <a:off x="310285" y="14674676"/>
            <a:ext cx="12605465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D24C6DD-1A0B-C64E-B718-479C21C7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2" y="14713646"/>
            <a:ext cx="8961907" cy="7217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What are the “3 R’s”?</a:t>
            </a:r>
            <a:endParaRPr lang="en-US" sz="4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8FDF33-E360-8546-AC12-2D18C727D4FB}"/>
              </a:ext>
            </a:extLst>
          </p:cNvPr>
          <p:cNvSpPr txBox="1"/>
          <p:nvPr/>
        </p:nvSpPr>
        <p:spPr>
          <a:xfrm>
            <a:off x="14756014" y="16988868"/>
            <a:ext cx="28948964" cy="3029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Refinement – minimizing pain and distress.  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 Keep your </a:t>
            </a:r>
            <a:r>
              <a:rPr lang="en-US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animals comfortable and pain free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Work with the CCM Veterinary Team to review your anesthetic and analgesic regimens. (2)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Ensure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animal well-being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through the CCM Animal Enrichment program. For questions / suggestions, please contact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 Enrichment Program Manager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         (3) Conduct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literature search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potentially painful (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Category D and Category E) procedure or resulting condition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would develop during the experiment/s. As an investigator you must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less invasive procedures and procedures that may cause less pain, stress, or distress to the animals.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F71DD9-E108-0C4E-B060-5B174B825882}"/>
              </a:ext>
            </a:extLst>
          </p:cNvPr>
          <p:cNvSpPr txBox="1"/>
          <p:nvPr/>
        </p:nvSpPr>
        <p:spPr>
          <a:xfrm>
            <a:off x="14954651" y="6984861"/>
            <a:ext cx="15481531" cy="278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 - can you use a non-animal model?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a literature search to find alternatives for your research.  Below are some alternatives to consider and some keywords for your literature search.</a:t>
            </a:r>
          </a:p>
          <a:p>
            <a:endParaRPr lang="en-US" sz="4000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3C13C71A-41E8-F022-F5C7-EE4996941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527" y="806993"/>
            <a:ext cx="12605464" cy="128704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0195335-49BB-AD5C-E808-15D56BC7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9935" y="1563246"/>
            <a:ext cx="39302613" cy="7217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00558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Institutional Animal Care and Use Committee</a:t>
            </a:r>
            <a:endParaRPr lang="en-US" sz="4000" dirty="0">
              <a:solidFill>
                <a:srgbClr val="00558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47D60-C69B-DFA2-5245-6E21A32DCE2D}"/>
              </a:ext>
            </a:extLst>
          </p:cNvPr>
          <p:cNvSpPr txBox="1"/>
          <p:nvPr/>
        </p:nvSpPr>
        <p:spPr>
          <a:xfrm>
            <a:off x="319442" y="4915131"/>
            <a:ext cx="33614138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animal research is a privilege and can only be done when live animal models are deemed necessary.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20571-C7C8-27DC-A1E3-DD4F8078A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33" t="8739" r="1051"/>
          <a:stretch/>
        </p:blipFill>
        <p:spPr>
          <a:xfrm>
            <a:off x="-9740" y="15840748"/>
            <a:ext cx="12925490" cy="100589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15D790-2289-6433-BD33-0BDC667AD6D6}"/>
              </a:ext>
            </a:extLst>
          </p:cNvPr>
          <p:cNvSpPr/>
          <p:nvPr/>
        </p:nvSpPr>
        <p:spPr>
          <a:xfrm>
            <a:off x="30672745" y="5809053"/>
            <a:ext cx="12387181" cy="1036636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F20EB22-3B6A-6880-D074-BE1D0742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1150" y="5933624"/>
            <a:ext cx="14257798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Calibri"/>
                <a:cs typeface="Calibri"/>
              </a:rPr>
              <a:t>The alternatives search : </a:t>
            </a:r>
            <a:r>
              <a:rPr lang="en-US" sz="4000" b="1" dirty="0">
                <a:latin typeface="Calibri"/>
                <a:cs typeface="Calibri"/>
              </a:rPr>
              <a:t>Reduction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2A2EB0-5060-3E13-307C-2C6E0438C0E6}"/>
              </a:ext>
            </a:extLst>
          </p:cNvPr>
          <p:cNvSpPr txBox="1"/>
          <p:nvPr/>
        </p:nvSpPr>
        <p:spPr>
          <a:xfrm>
            <a:off x="30672746" y="6788969"/>
            <a:ext cx="13125751" cy="609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- Can you reduce the number of animals in your study?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preliminary work be done using non-animal models? Use statistical / power analyses to find optimal group sizes.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these tools to determine minimum sample size: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  </a:t>
            </a:r>
            <a:r>
              <a:rPr lang="en-US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Sample Size Calculations in Animal Research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</a:p>
          <a:p>
            <a:pPr marL="457200" marR="0" indent="-2286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(W. W.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LaMorte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BUMC)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  </a:t>
            </a:r>
            <a:r>
              <a:rPr lang="en-US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ClinCalc</a:t>
            </a:r>
            <a:r>
              <a:rPr lang="en-US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 Sample Size Calculator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9438" marR="0" indent="-350838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  </a:t>
            </a:r>
            <a:r>
              <a:rPr lang="en-US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Jackson Laboratories Breeding Colony Size Planning Worksheet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3659D9-F04C-DD65-CD9D-8CBCBC15F68D}"/>
              </a:ext>
            </a:extLst>
          </p:cNvPr>
          <p:cNvSpPr/>
          <p:nvPr/>
        </p:nvSpPr>
        <p:spPr>
          <a:xfrm>
            <a:off x="369275" y="26289119"/>
            <a:ext cx="12646140" cy="929481"/>
          </a:xfrm>
          <a:prstGeom prst="rect">
            <a:avLst/>
          </a:prstGeom>
          <a:solidFill>
            <a:srgbClr val="0055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AC4E80C8-462B-37BC-B1D1-D1CDA213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27" y="28708707"/>
            <a:ext cx="14257798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800" dirty="0">
                <a:latin typeface="Calibri"/>
                <a:cs typeface="Calibri"/>
              </a:rPr>
              <a:t>Resources</a:t>
            </a:r>
            <a:endParaRPr lang="en-US" sz="4800" b="1" dirty="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3082D-59DE-05E4-4BCA-BE5C06B3F479}"/>
              </a:ext>
            </a:extLst>
          </p:cNvPr>
          <p:cNvSpPr txBox="1"/>
          <p:nvPr/>
        </p:nvSpPr>
        <p:spPr>
          <a:xfrm>
            <a:off x="518651" y="27564928"/>
            <a:ext cx="12646140" cy="552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USDA: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linkClick r:id="rId10"/>
              </a:rPr>
              <a:t>Animal Use Alternatives (3Rs) | National Agricultural Library (usda.gov)</a:t>
            </a:r>
            <a:endParaRPr lang="en-US" sz="3200" dirty="0"/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linkClick r:id="rId11"/>
              </a:rPr>
              <a:t>Literature Searching: How to Find Animal Use Alternatives | National Agricultural Library (usda.gov)</a:t>
            </a:r>
            <a:endParaRPr lang="en-US" sz="3200" b="0" i="0" dirty="0">
              <a:solidFill>
                <a:srgbClr val="3A3A3A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MGH: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hlinkClick r:id="rId12"/>
              </a:rPr>
              <a:t>Pain Management Formularies</a:t>
            </a:r>
            <a:r>
              <a:rPr lang="en-US" sz="3200" dirty="0"/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IACUC Contacts for Questions  </a:t>
            </a:r>
            <a:endParaRPr lang="en-US" sz="32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hlinkClick r:id="rId14"/>
              </a:rPr>
              <a:t>CCM Contacts for Questions</a:t>
            </a:r>
            <a:r>
              <a:rPr lang="en-US" sz="3200" dirty="0"/>
              <a:t>   </a:t>
            </a:r>
            <a:endParaRPr lang="en-US" sz="32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9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3A3A3A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F314F4-4C69-91C1-5EA7-4582074E9500}"/>
              </a:ext>
            </a:extLst>
          </p:cNvPr>
          <p:cNvSpPr txBox="1"/>
          <p:nvPr/>
        </p:nvSpPr>
        <p:spPr>
          <a:xfrm>
            <a:off x="13988920" y="20546302"/>
            <a:ext cx="1147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Use more than one database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E4F06B-DD13-D245-8567-2368EC4EB07F}"/>
              </a:ext>
            </a:extLst>
          </p:cNvPr>
          <p:cNvSpPr txBox="1"/>
          <p:nvPr/>
        </p:nvSpPr>
        <p:spPr>
          <a:xfrm>
            <a:off x="22931165" y="19893695"/>
            <a:ext cx="10229837" cy="93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Performing the Literature Search </a:t>
            </a:r>
            <a:endParaRPr lang="en-US" sz="5400" b="1" u="sng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553CB75-BDE3-C0FB-13DE-6758D204ED5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4883"/>
          <a:stretch/>
        </p:blipFill>
        <p:spPr>
          <a:xfrm>
            <a:off x="14283383" y="21213127"/>
            <a:ext cx="8829315" cy="420681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60144E6-4DD8-681F-5E51-C745AEE52929}"/>
              </a:ext>
            </a:extLst>
          </p:cNvPr>
          <p:cNvSpPr txBox="1"/>
          <p:nvPr/>
        </p:nvSpPr>
        <p:spPr>
          <a:xfrm>
            <a:off x="13988920" y="25538372"/>
            <a:ext cx="11158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 Use terms to ensure a wide search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9F41FB9-B435-592F-E86B-4A2542F7A06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9229" b="-1"/>
          <a:stretch/>
        </p:blipFill>
        <p:spPr>
          <a:xfrm>
            <a:off x="13860275" y="26364648"/>
            <a:ext cx="13832248" cy="641460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C10E63A-05FE-2D33-FE1D-72543112AEA0}"/>
              </a:ext>
            </a:extLst>
          </p:cNvPr>
          <p:cNvGrpSpPr/>
          <p:nvPr/>
        </p:nvGrpSpPr>
        <p:grpSpPr>
          <a:xfrm>
            <a:off x="14974212" y="8818626"/>
            <a:ext cx="13640071" cy="6787984"/>
            <a:chOff x="14706329" y="8797195"/>
            <a:chExt cx="15062154" cy="78103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37D392-8C9F-6763-9B15-A8BB37EA2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7630" b="79269"/>
            <a:stretch/>
          </p:blipFill>
          <p:spPr>
            <a:xfrm>
              <a:off x="14706329" y="8797195"/>
              <a:ext cx="15062154" cy="103663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7ACEC00-3833-A8BD-CFC6-7AE69BC2D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13815" r="48327"/>
            <a:stretch/>
          </p:blipFill>
          <p:spPr>
            <a:xfrm>
              <a:off x="14735231" y="9774919"/>
              <a:ext cx="8166331" cy="683266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EFD1670-325C-34F8-3B45-4615F9F61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1134" t="13393"/>
            <a:stretch/>
          </p:blipFill>
          <p:spPr>
            <a:xfrm>
              <a:off x="22901562" y="9894854"/>
              <a:ext cx="6866921" cy="6707182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9C21589-FE07-0765-52C8-CDA0052D29E0}"/>
              </a:ext>
            </a:extLst>
          </p:cNvPr>
          <p:cNvSpPr txBox="1"/>
          <p:nvPr/>
        </p:nvSpPr>
        <p:spPr>
          <a:xfrm>
            <a:off x="23713676" y="20744666"/>
            <a:ext cx="195664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For </a:t>
            </a:r>
            <a:r>
              <a:rPr lang="en-US" sz="4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procedure, list the main procedure being done; for keywords, always include the species; if a particular mouse strain or swine breed is pertinent to the procedure, use that as well. If surgery is involved, add the surgical approach (laparotomy, craniotomy, vascular cutdown, etc.) as a keyword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73D7A18-2E16-1C00-78EE-72F38C60958F}"/>
              </a:ext>
            </a:extLst>
          </p:cNvPr>
          <p:cNvSpPr/>
          <p:nvPr/>
        </p:nvSpPr>
        <p:spPr>
          <a:xfrm rot="347784">
            <a:off x="35468564" y="12853359"/>
            <a:ext cx="6590543" cy="2663125"/>
          </a:xfrm>
          <a:prstGeom prst="roundRect">
            <a:avLst/>
          </a:prstGeom>
          <a:solidFill>
            <a:srgbClr val="0055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Tip!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Conduct a search for every IR or TR.  For AMEs your Literature Search must be within 6 months and must include any new procedures and/or conditions.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72" name="Table 72">
            <a:extLst>
              <a:ext uri="{FF2B5EF4-FFF2-40B4-BE49-F238E27FC236}">
                <a16:creationId xmlns:a16="http://schemas.microsoft.com/office/drawing/2014/main" id="{E2E81CFC-BBC9-3266-CEC2-F56473668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98784"/>
              </p:ext>
            </p:extLst>
          </p:nvPr>
        </p:nvGraphicFramePr>
        <p:xfrm>
          <a:off x="28388007" y="23556924"/>
          <a:ext cx="14892162" cy="922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2162">
                  <a:extLst>
                    <a:ext uri="{9D8B030D-6E8A-4147-A177-3AD203B41FA5}">
                      <a16:colId xmlns:a16="http://schemas.microsoft.com/office/drawing/2014/main" val="1650135505"/>
                    </a:ext>
                  </a:extLst>
                </a:gridCol>
              </a:tblGrid>
              <a:tr h="564647">
                <a:tc>
                  <a:txBody>
                    <a:bodyPr/>
                    <a:lstStyle/>
                    <a:p>
                      <a:pPr marL="0" marR="0" lvl="0" indent="0" algn="ctr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Examples of Literature Searches for Procedures / Conditions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225788"/>
                  </a:ext>
                </a:extLst>
              </a:tr>
              <a:tr h="1237319">
                <a:tc>
                  <a:txBody>
                    <a:bodyPr/>
                    <a:lstStyle/>
                    <a:p>
                      <a:pPr marL="0" marR="0" lvl="0" indent="0" algn="l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Minipump implantation;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Rats, incision*; (“</a:t>
                      </a:r>
                      <a:r>
                        <a:rPr lang="en-US" sz="3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Alzet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pump” OR “osmotic pump”); infusion; [any agent to be delivered via pump].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77311"/>
                  </a:ext>
                </a:extLst>
              </a:tr>
              <a:tr h="1237319">
                <a:tc>
                  <a:txBody>
                    <a:bodyPr/>
                    <a:lstStyle/>
                    <a:p>
                      <a:pPr marL="0" marR="0" lvl="0" indent="0" algn="l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Kidney transplant;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Rats, (renal OR kidney OR </a:t>
                      </a:r>
                      <a:r>
                        <a:rPr lang="en-US" sz="3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nephr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*); laparotomy; transplant; immunosuppression; allogenic. 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83891"/>
                  </a:ext>
                </a:extLst>
              </a:tr>
              <a:tr h="1237319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Perfusion-fixation;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Rats, Non-survival; Laparotomy; Thoracotomy; Perfusion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87894"/>
                  </a:ext>
                </a:extLst>
              </a:tr>
              <a:tr h="1237319">
                <a:tc>
                  <a:txBody>
                    <a:bodyPr/>
                    <a:lstStyle/>
                    <a:p>
                      <a:pPr marL="0" marR="0" lvl="0" indent="0" algn="l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(condition):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Acid-Base Imbalance;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Rats, acidosis, alkalosis (and any agents being used to induce acid-base imbalance).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64553"/>
                  </a:ext>
                </a:extLst>
              </a:tr>
              <a:tr h="1237319">
                <a:tc>
                  <a:txBody>
                    <a:bodyPr/>
                    <a:lstStyle/>
                    <a:p>
                      <a:pPr marL="0" marR="0" lvl="0" indent="0" algn="l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(condition):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Sepsis;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Mice, (LPS OR endotoxin), malaise, [method of inducing sepsis]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87948"/>
                  </a:ext>
                </a:extLst>
              </a:tr>
              <a:tr h="1195425">
                <a:tc>
                  <a:txBody>
                    <a:bodyPr/>
                    <a:lstStyle/>
                    <a:p>
                      <a:pPr marL="0" marR="0" lvl="0" indent="0" algn="l" defTabSz="1880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Procedure</a:t>
                      </a:r>
                      <a:r>
                        <a:rPr lang="en-US" sz="3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(condition):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Diabetes, induced; </a:t>
                      </a:r>
                      <a:r>
                        <a:rPr lang="en-US" sz="36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Keywords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Rat, streptozotocin, blood glucose.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30888"/>
                  </a:ext>
                </a:extLst>
              </a:tr>
            </a:tbl>
          </a:graphicData>
        </a:graphic>
      </p:graphicFrame>
      <p:sp>
        <p:nvSpPr>
          <p:cNvPr id="73" name="TextBox 1">
            <a:extLst>
              <a:ext uri="{FF2B5EF4-FFF2-40B4-BE49-F238E27FC236}">
                <a16:creationId xmlns:a16="http://schemas.microsoft.com/office/drawing/2014/main" id="{A0A24EE4-23A0-4705-62CC-C5C66062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66" y="26395448"/>
            <a:ext cx="8961907" cy="7217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en-US" sz="4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D70923A-74A9-2E97-AD20-65FA3EB8D0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395698" y="18110376"/>
            <a:ext cx="786627" cy="786627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4785EED-DD84-4FDF-7670-26311AB47C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2450" y="31157380"/>
            <a:ext cx="574506" cy="574506"/>
          </a:xfrm>
          <a:prstGeom prst="rect">
            <a:avLst/>
          </a:prstGeom>
        </p:spPr>
      </p:pic>
      <p:pic>
        <p:nvPicPr>
          <p:cNvPr id="13" name="Picture 1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0ED02681-2906-8166-147A-3A24B4FAF1A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19961" y="31883763"/>
            <a:ext cx="586995" cy="5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8EF3BBA6C464D872DE3C0EAF808C2" ma:contentTypeVersion="12" ma:contentTypeDescription="Create a new document." ma:contentTypeScope="" ma:versionID="ad2dcd6429a3e54f1d7a362ab4afb847">
  <xsd:schema xmlns:xsd="http://www.w3.org/2001/XMLSchema" xmlns:xs="http://www.w3.org/2001/XMLSchema" xmlns:p="http://schemas.microsoft.com/office/2006/metadata/properties" xmlns:ns2="12ef32b1-4854-4936-8715-77bb2f66fe68" xmlns:ns3="10de61ec-1773-4915-a13a-b98d66532424" xmlns:ns4="d1680238-2266-4ab1-9ebd-8eb4f05a8cbc" targetNamespace="http://schemas.microsoft.com/office/2006/metadata/properties" ma:root="true" ma:fieldsID="b9271b9a100db264b1f426f9c8653d32" ns2:_="" ns3:_="" ns4:_="">
    <xsd:import namespace="12ef32b1-4854-4936-8715-77bb2f66fe68"/>
    <xsd:import namespace="10de61ec-1773-4915-a13a-b98d66532424"/>
    <xsd:import namespace="d1680238-2266-4ab1-9ebd-8eb4f05a8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f32b1-4854-4936-8715-77bb2f66f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60c9a04-0a06-4c47-89e2-9dbcedd85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e61ec-1773-4915-a13a-b98d665324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80238-2266-4ab1-9ebd-8eb4f05a8cb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15728b1-446a-4baf-9332-ca29df59b854}" ma:internalName="TaxCatchAll" ma:showField="CatchAllData" ma:web="10de61ec-1773-4915-a13a-b98d66532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ef32b1-4854-4936-8715-77bb2f66fe68">
      <Terms xmlns="http://schemas.microsoft.com/office/infopath/2007/PartnerControls"/>
    </lcf76f155ced4ddcb4097134ff3c332f>
    <TaxCatchAll xmlns="d1680238-2266-4ab1-9ebd-8eb4f05a8c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F2A61-05EA-42E1-A814-90A3DCBB727E}"/>
</file>

<file path=customXml/itemProps2.xml><?xml version="1.0" encoding="utf-8"?>
<ds:datastoreItem xmlns:ds="http://schemas.openxmlformats.org/officeDocument/2006/customXml" ds:itemID="{54ABACF9-1B91-4260-B36F-7A339CCD530B}">
  <ds:schemaRefs>
    <ds:schemaRef ds:uri="http://purl.org/dc/elements/1.1/"/>
    <ds:schemaRef ds:uri="http://schemas.microsoft.com/office/2006/documentManagement/types"/>
    <ds:schemaRef ds:uri="ab42acc2-2b37-4904-bb86-4c18644d0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76ad49b-f170-42df-90ed-c6fe8390a72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FA374A-CEBE-475C-A2AA-F1EEEAD95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664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Partners HealthCare System</dc:creator>
  <cp:lastModifiedBy>Langendoen, Heidi</cp:lastModifiedBy>
  <cp:revision>34</cp:revision>
  <dcterms:created xsi:type="dcterms:W3CDTF">2018-03-08T17:25:22Z</dcterms:created>
  <dcterms:modified xsi:type="dcterms:W3CDTF">2023-05-12T19:44:48Z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0x010100EF58EF3BBA6C464D872DE3C0EAF808C2</vt:lpwstr>
  </property>
</Properties>
</file>