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</p:sldIdLst>
  <p:sldSz cx="13004800" cy="9753600"/>
  <p:notesSz cx="13004800" cy="97536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1325" y="43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75360" y="3023616"/>
            <a:ext cx="11054080" cy="20482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950720" y="5462016"/>
            <a:ext cx="9103360" cy="2438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3/22/2021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3/22/2021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50240" y="2243328"/>
            <a:ext cx="5657088" cy="64373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697472" y="2243328"/>
            <a:ext cx="5657088" cy="64373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3/22/2021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3/22/2021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3/22/2021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7922545" y="2697387"/>
            <a:ext cx="307641" cy="102294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075307" y="3576124"/>
            <a:ext cx="420134" cy="13970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2202307" y="3715824"/>
            <a:ext cx="420134" cy="13970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2329307" y="3855524"/>
            <a:ext cx="420134" cy="13970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2456307" y="3995224"/>
            <a:ext cx="420134" cy="13970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50240" y="390144"/>
            <a:ext cx="11704320" cy="15605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50240" y="2243328"/>
            <a:ext cx="11704320" cy="64373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421632" y="9070848"/>
            <a:ext cx="4161536" cy="487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50240" y="9070848"/>
            <a:ext cx="2991104" cy="487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3/22/2021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363456" y="9070848"/>
            <a:ext cx="2991104" cy="487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5.png"/><Relationship Id="rId4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0" y="406400"/>
            <a:ext cx="1906270" cy="2901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b="1" spc="-5" dirty="0">
                <a:latin typeface="Arial"/>
                <a:cs typeface="Arial"/>
              </a:rPr>
              <a:t>Breeding</a:t>
            </a:r>
            <a:r>
              <a:rPr sz="1800" b="1" spc="-9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Studies</a:t>
            </a:r>
            <a:endParaRPr sz="18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651414" y="2516458"/>
            <a:ext cx="456472" cy="15178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697458" y="7150100"/>
            <a:ext cx="3925570" cy="9086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335">
              <a:lnSpc>
                <a:spcPct val="100000"/>
              </a:lnSpc>
            </a:pPr>
            <a:r>
              <a:rPr sz="1000" u="sng" dirty="0">
                <a:latin typeface="Gill Sans MT"/>
                <a:cs typeface="Gill Sans MT"/>
              </a:rPr>
              <a:t>Calculation </a:t>
            </a:r>
            <a:r>
              <a:rPr sz="1000" u="sng" spc="-5" dirty="0">
                <a:latin typeface="Gill Sans MT"/>
                <a:cs typeface="Gill Sans MT"/>
              </a:rPr>
              <a:t>(breeding </a:t>
            </a:r>
            <a:r>
              <a:rPr sz="1000" u="sng" dirty="0">
                <a:latin typeface="Gill Sans MT"/>
                <a:cs typeface="Gill Sans MT"/>
              </a:rPr>
              <a:t>scheme</a:t>
            </a:r>
            <a:r>
              <a:rPr sz="1000" u="sng" spc="-85" dirty="0">
                <a:latin typeface="Gill Sans MT"/>
                <a:cs typeface="Gill Sans MT"/>
              </a:rPr>
              <a:t> </a:t>
            </a:r>
            <a:r>
              <a:rPr sz="1000" u="sng" dirty="0">
                <a:latin typeface="Gill Sans MT"/>
                <a:cs typeface="Gill Sans MT"/>
              </a:rPr>
              <a:t>1):</a:t>
            </a:r>
            <a:endParaRPr sz="1000">
              <a:latin typeface="Gill Sans MT"/>
              <a:cs typeface="Gill Sans MT"/>
            </a:endParaRPr>
          </a:p>
          <a:p>
            <a:pPr marL="12700">
              <a:lnSpc>
                <a:spcPts val="1275"/>
              </a:lnSpc>
              <a:spcBef>
                <a:spcPts val="775"/>
              </a:spcBef>
            </a:pPr>
            <a:r>
              <a:rPr sz="1100" spc="-25" dirty="0">
                <a:latin typeface="Times New Roman"/>
                <a:cs typeface="Times New Roman"/>
              </a:rPr>
              <a:t>20 </a:t>
            </a:r>
            <a:r>
              <a:rPr sz="1100" spc="-5" dirty="0">
                <a:latin typeface="Times New Roman"/>
                <a:cs typeface="Times New Roman"/>
              </a:rPr>
              <a:t>mice </a:t>
            </a:r>
            <a:r>
              <a:rPr sz="1100" spc="20" dirty="0">
                <a:latin typeface="Times New Roman"/>
                <a:cs typeface="Times New Roman"/>
              </a:rPr>
              <a:t>to</a:t>
            </a:r>
            <a:r>
              <a:rPr sz="1100" spc="-190" dirty="0">
                <a:latin typeface="Times New Roman"/>
                <a:cs typeface="Times New Roman"/>
              </a:rPr>
              <a:t> </a:t>
            </a:r>
            <a:r>
              <a:rPr sz="1100" spc="5" dirty="0">
                <a:latin typeface="Times New Roman"/>
                <a:cs typeface="Times New Roman"/>
              </a:rPr>
              <a:t>initiate breeding </a:t>
            </a:r>
            <a:r>
              <a:rPr sz="1100" dirty="0">
                <a:latin typeface="Times New Roman"/>
                <a:cs typeface="Times New Roman"/>
              </a:rPr>
              <a:t>scheme</a:t>
            </a:r>
            <a:r>
              <a:rPr sz="1100" dirty="0">
                <a:latin typeface="Garamond"/>
                <a:cs typeface="Garamond"/>
              </a:rPr>
              <a:t>:</a:t>
            </a:r>
            <a:endParaRPr sz="1100">
              <a:latin typeface="Garamond"/>
              <a:cs typeface="Garamond"/>
            </a:endParaRPr>
          </a:p>
          <a:p>
            <a:pPr marL="12700">
              <a:lnSpc>
                <a:spcPts val="1275"/>
              </a:lnSpc>
            </a:pPr>
            <a:r>
              <a:rPr sz="1100" spc="10" dirty="0">
                <a:latin typeface="Garamond"/>
                <a:cs typeface="Garamond"/>
              </a:rPr>
              <a:t>180</a:t>
            </a:r>
            <a:r>
              <a:rPr sz="1100" spc="-30" dirty="0">
                <a:latin typeface="Garamond"/>
                <a:cs typeface="Garamond"/>
              </a:rPr>
              <a:t> </a:t>
            </a:r>
            <a:r>
              <a:rPr sz="1100" spc="25" dirty="0">
                <a:latin typeface="Garamond"/>
                <a:cs typeface="Garamond"/>
              </a:rPr>
              <a:t>mice</a:t>
            </a:r>
            <a:r>
              <a:rPr sz="1100" spc="-30" dirty="0">
                <a:latin typeface="Garamond"/>
                <a:cs typeface="Garamond"/>
              </a:rPr>
              <a:t> </a:t>
            </a:r>
            <a:r>
              <a:rPr sz="1100" spc="25" dirty="0">
                <a:latin typeface="Garamond"/>
                <a:cs typeface="Garamond"/>
              </a:rPr>
              <a:t>will</a:t>
            </a:r>
            <a:r>
              <a:rPr sz="1100" spc="-30" dirty="0">
                <a:latin typeface="Garamond"/>
                <a:cs typeface="Garamond"/>
              </a:rPr>
              <a:t> </a:t>
            </a:r>
            <a:r>
              <a:rPr sz="1100" dirty="0">
                <a:latin typeface="Garamond"/>
                <a:cs typeface="Garamond"/>
              </a:rPr>
              <a:t>be</a:t>
            </a:r>
            <a:r>
              <a:rPr sz="1100" spc="-30" dirty="0">
                <a:latin typeface="Garamond"/>
                <a:cs typeface="Garamond"/>
              </a:rPr>
              <a:t> </a:t>
            </a:r>
            <a:r>
              <a:rPr sz="1100" spc="20" dirty="0">
                <a:latin typeface="Garamond"/>
                <a:cs typeface="Garamond"/>
              </a:rPr>
              <a:t>euthanized</a:t>
            </a:r>
            <a:r>
              <a:rPr sz="1100" spc="-30" dirty="0">
                <a:latin typeface="Garamond"/>
                <a:cs typeface="Garamond"/>
              </a:rPr>
              <a:t> </a:t>
            </a:r>
            <a:r>
              <a:rPr sz="1100" spc="20" dirty="0">
                <a:latin typeface="Garamond"/>
                <a:cs typeface="Garamond"/>
              </a:rPr>
              <a:t>by</a:t>
            </a:r>
            <a:r>
              <a:rPr sz="1100" spc="-30" dirty="0">
                <a:latin typeface="Garamond"/>
                <a:cs typeface="Garamond"/>
              </a:rPr>
              <a:t> </a:t>
            </a:r>
            <a:r>
              <a:rPr sz="1100" dirty="0">
                <a:latin typeface="Garamond"/>
                <a:cs typeface="Garamond"/>
              </a:rPr>
              <a:t>CO2</a:t>
            </a:r>
            <a:r>
              <a:rPr sz="1100" spc="-30" dirty="0">
                <a:latin typeface="Garamond"/>
                <a:cs typeface="Garamond"/>
              </a:rPr>
              <a:t> </a:t>
            </a:r>
            <a:r>
              <a:rPr sz="1100" spc="10" dirty="0">
                <a:latin typeface="Garamond"/>
                <a:cs typeface="Garamond"/>
              </a:rPr>
              <a:t>overdose</a:t>
            </a:r>
            <a:r>
              <a:rPr sz="1100" spc="-30" dirty="0">
                <a:latin typeface="Garamond"/>
                <a:cs typeface="Garamond"/>
              </a:rPr>
              <a:t> </a:t>
            </a:r>
            <a:r>
              <a:rPr sz="1100" spc="35" dirty="0">
                <a:latin typeface="Garamond"/>
                <a:cs typeface="Garamond"/>
              </a:rPr>
              <a:t>and</a:t>
            </a:r>
            <a:r>
              <a:rPr sz="1100" spc="-30" dirty="0">
                <a:latin typeface="Garamond"/>
                <a:cs typeface="Garamond"/>
              </a:rPr>
              <a:t> </a:t>
            </a:r>
            <a:r>
              <a:rPr sz="1100" spc="20" dirty="0">
                <a:latin typeface="Garamond"/>
                <a:cs typeface="Garamond"/>
              </a:rPr>
              <a:t>cervical</a:t>
            </a:r>
            <a:r>
              <a:rPr sz="1100" spc="-30" dirty="0">
                <a:latin typeface="Garamond"/>
                <a:cs typeface="Garamond"/>
              </a:rPr>
              <a:t> </a:t>
            </a:r>
            <a:r>
              <a:rPr sz="1100" spc="20" dirty="0">
                <a:latin typeface="Garamond"/>
                <a:cs typeface="Garamond"/>
              </a:rPr>
              <a:t>dislocation</a:t>
            </a:r>
            <a:endParaRPr sz="1100">
              <a:latin typeface="Garamond"/>
              <a:cs typeface="Garamond"/>
            </a:endParaRPr>
          </a:p>
          <a:p>
            <a:pPr marL="12700">
              <a:lnSpc>
                <a:spcPct val="100000"/>
              </a:lnSpc>
              <a:spcBef>
                <a:spcPts val="1035"/>
              </a:spcBef>
            </a:pPr>
            <a:r>
              <a:rPr sz="1100" b="1" i="1" spc="114" dirty="0">
                <a:solidFill>
                  <a:srgbClr val="0000FF"/>
                </a:solidFill>
                <a:latin typeface="Palatino Linotype"/>
                <a:cs typeface="Palatino Linotype"/>
              </a:rPr>
              <a:t>=</a:t>
            </a:r>
            <a:r>
              <a:rPr sz="1100" b="1" i="1" spc="-85" dirty="0">
                <a:solidFill>
                  <a:srgbClr val="0000FF"/>
                </a:solidFill>
                <a:latin typeface="Palatino Linotype"/>
                <a:cs typeface="Palatino Linotype"/>
              </a:rPr>
              <a:t> </a:t>
            </a:r>
            <a:r>
              <a:rPr sz="1100" b="1" i="1" spc="-10" dirty="0">
                <a:solidFill>
                  <a:srgbClr val="0000FF"/>
                </a:solidFill>
                <a:latin typeface="Palatino Linotype"/>
                <a:cs typeface="Palatino Linotype"/>
              </a:rPr>
              <a:t>200 </a:t>
            </a:r>
            <a:r>
              <a:rPr sz="1100" b="1" i="1" spc="-30" dirty="0">
                <a:solidFill>
                  <a:srgbClr val="0000FF"/>
                </a:solidFill>
                <a:latin typeface="Palatino Linotype"/>
                <a:cs typeface="Palatino Linotype"/>
              </a:rPr>
              <a:t>mice: </a:t>
            </a:r>
            <a:r>
              <a:rPr sz="1100" b="1" i="1" spc="-55" dirty="0">
                <a:solidFill>
                  <a:srgbClr val="0000FF"/>
                </a:solidFill>
                <a:latin typeface="Palatino Linotype"/>
                <a:cs typeface="Palatino Linotype"/>
              </a:rPr>
              <a:t>CATEGORY </a:t>
            </a:r>
            <a:r>
              <a:rPr sz="1100" b="1" i="1" spc="-40" dirty="0">
                <a:solidFill>
                  <a:srgbClr val="0000FF"/>
                </a:solidFill>
                <a:latin typeface="Palatino Linotype"/>
                <a:cs typeface="Palatino Linotype"/>
              </a:rPr>
              <a:t>C</a:t>
            </a:r>
            <a:endParaRPr sz="1100">
              <a:latin typeface="Palatino Linotype"/>
              <a:cs typeface="Palatino Linotype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97458" y="8197989"/>
            <a:ext cx="459994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50" spc="-37" baseline="5050" dirty="0">
                <a:latin typeface="Times New Roman"/>
                <a:cs typeface="Times New Roman"/>
              </a:rPr>
              <a:t>60 </a:t>
            </a:r>
            <a:r>
              <a:rPr sz="1650" spc="-7" baseline="5050" dirty="0">
                <a:latin typeface="Times New Roman"/>
                <a:cs typeface="Times New Roman"/>
              </a:rPr>
              <a:t>mice</a:t>
            </a:r>
            <a:r>
              <a:rPr sz="1650" spc="-37" baseline="5050" dirty="0">
                <a:latin typeface="Times New Roman"/>
                <a:cs typeface="Times New Roman"/>
              </a:rPr>
              <a:t> </a:t>
            </a:r>
            <a:r>
              <a:rPr sz="1650" baseline="5050" dirty="0">
                <a:latin typeface="Times New Roman"/>
                <a:cs typeface="Times New Roman"/>
              </a:rPr>
              <a:t>for</a:t>
            </a:r>
            <a:r>
              <a:rPr sz="1650" spc="-37" baseline="5050" dirty="0">
                <a:latin typeface="Times New Roman"/>
                <a:cs typeface="Times New Roman"/>
              </a:rPr>
              <a:t> </a:t>
            </a:r>
            <a:r>
              <a:rPr sz="1650" baseline="5050" dirty="0">
                <a:latin typeface="Times New Roman"/>
                <a:cs typeface="Times New Roman"/>
              </a:rPr>
              <a:t>studies</a:t>
            </a:r>
            <a:r>
              <a:rPr sz="1650" spc="-37" baseline="5050" dirty="0">
                <a:latin typeface="Times New Roman"/>
                <a:cs typeface="Times New Roman"/>
              </a:rPr>
              <a:t> </a:t>
            </a:r>
            <a:r>
              <a:rPr sz="1650" spc="-15" baseline="5050" dirty="0">
                <a:latin typeface="Times New Roman"/>
                <a:cs typeface="Times New Roman"/>
              </a:rPr>
              <a:t>(40</a:t>
            </a:r>
            <a:r>
              <a:rPr sz="1650" spc="-37" baseline="5050" dirty="0">
                <a:latin typeface="Times New Roman"/>
                <a:cs typeface="Times New Roman"/>
              </a:rPr>
              <a:t> </a:t>
            </a:r>
            <a:r>
              <a:rPr sz="1650" spc="-15" baseline="5050" dirty="0">
                <a:latin typeface="Times New Roman"/>
                <a:cs typeface="Times New Roman"/>
              </a:rPr>
              <a:t>Csf1</a:t>
            </a:r>
            <a:r>
              <a:rPr sz="1650" spc="-15" baseline="17676" dirty="0">
                <a:latin typeface="Times New Roman"/>
                <a:cs typeface="Times New Roman"/>
              </a:rPr>
              <a:t>op</a:t>
            </a:r>
            <a:r>
              <a:rPr sz="1650" spc="-37" baseline="17676" dirty="0">
                <a:latin typeface="Times New Roman"/>
                <a:cs typeface="Times New Roman"/>
              </a:rPr>
              <a:t> </a:t>
            </a:r>
            <a:r>
              <a:rPr sz="1650" spc="37" baseline="5050" dirty="0">
                <a:latin typeface="Times New Roman"/>
                <a:cs typeface="Times New Roman"/>
              </a:rPr>
              <a:t>and</a:t>
            </a:r>
            <a:r>
              <a:rPr sz="1650" spc="-37" baseline="5050" dirty="0">
                <a:latin typeface="Times New Roman"/>
                <a:cs typeface="Times New Roman"/>
              </a:rPr>
              <a:t> 20 </a:t>
            </a:r>
            <a:r>
              <a:rPr sz="1650" spc="-7" baseline="5050" dirty="0">
                <a:latin typeface="Times New Roman"/>
                <a:cs typeface="Times New Roman"/>
              </a:rPr>
              <a:t>Cx</a:t>
            </a:r>
            <a:r>
              <a:rPr sz="1100" spc="-5" dirty="0">
                <a:latin typeface="Times New Roman"/>
                <a:cs typeface="Times New Roman"/>
              </a:rPr>
              <a:t>3</a:t>
            </a:r>
            <a:r>
              <a:rPr sz="1650" spc="-7" baseline="5050" dirty="0">
                <a:latin typeface="Times New Roman"/>
                <a:cs typeface="Times New Roman"/>
              </a:rPr>
              <a:t>cr1</a:t>
            </a:r>
            <a:r>
              <a:rPr sz="1650" spc="-7" baseline="17676" dirty="0">
                <a:latin typeface="Times New Roman"/>
                <a:cs typeface="Times New Roman"/>
              </a:rPr>
              <a:t>GFP/+</a:t>
            </a:r>
            <a:r>
              <a:rPr sz="1650" spc="-37" baseline="17676" dirty="0">
                <a:latin typeface="Times New Roman"/>
                <a:cs typeface="Times New Roman"/>
              </a:rPr>
              <a:t> </a:t>
            </a:r>
            <a:r>
              <a:rPr sz="1650" spc="-15" baseline="5050" dirty="0">
                <a:latin typeface="Times New Roman"/>
                <a:cs typeface="Times New Roman"/>
              </a:rPr>
              <a:t>αSma</a:t>
            </a:r>
            <a:r>
              <a:rPr sz="1650" spc="-15" baseline="17676" dirty="0">
                <a:latin typeface="Times New Roman"/>
                <a:cs typeface="Times New Roman"/>
              </a:rPr>
              <a:t>RFP/+</a:t>
            </a:r>
            <a:r>
              <a:rPr sz="1650" spc="-37" baseline="17676" dirty="0">
                <a:latin typeface="Times New Roman"/>
                <a:cs typeface="Times New Roman"/>
              </a:rPr>
              <a:t> </a:t>
            </a:r>
            <a:r>
              <a:rPr sz="1650" spc="7" baseline="5050" dirty="0">
                <a:latin typeface="Times New Roman"/>
                <a:cs typeface="Times New Roman"/>
              </a:rPr>
              <a:t>included</a:t>
            </a:r>
            <a:r>
              <a:rPr sz="1650" spc="-37" baseline="5050" dirty="0">
                <a:latin typeface="Times New Roman"/>
                <a:cs typeface="Times New Roman"/>
              </a:rPr>
              <a:t> </a:t>
            </a:r>
            <a:r>
              <a:rPr sz="1650" spc="30" baseline="5050" dirty="0">
                <a:latin typeface="Times New Roman"/>
                <a:cs typeface="Times New Roman"/>
              </a:rPr>
              <a:t>in</a:t>
            </a:r>
            <a:r>
              <a:rPr sz="1650" spc="-37" baseline="5050" dirty="0">
                <a:latin typeface="Times New Roman"/>
                <a:cs typeface="Times New Roman"/>
              </a:rPr>
              <a:t> </a:t>
            </a:r>
            <a:r>
              <a:rPr sz="1650" spc="-30" baseline="5050" dirty="0">
                <a:latin typeface="Times New Roman"/>
                <a:cs typeface="Times New Roman"/>
              </a:rPr>
              <a:t>ﬂow</a:t>
            </a:r>
            <a:endParaRPr sz="1650" baseline="505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97458" y="8311857"/>
            <a:ext cx="3438525" cy="5010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spc="5" dirty="0">
                <a:latin typeface="Times New Roman"/>
                <a:cs typeface="Times New Roman"/>
              </a:rPr>
              <a:t>charts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25"/>
              </a:spcBef>
            </a:pPr>
            <a:r>
              <a:rPr sz="1100" b="1" i="1" spc="114" dirty="0">
                <a:solidFill>
                  <a:srgbClr val="0000FF"/>
                </a:solidFill>
                <a:latin typeface="Palatino Linotype"/>
                <a:cs typeface="Palatino Linotype"/>
              </a:rPr>
              <a:t>= </a:t>
            </a:r>
            <a:r>
              <a:rPr sz="1100" b="1" i="1" spc="-10" dirty="0">
                <a:solidFill>
                  <a:srgbClr val="0000FF"/>
                </a:solidFill>
                <a:latin typeface="Palatino Linotype"/>
                <a:cs typeface="Palatino Linotype"/>
              </a:rPr>
              <a:t>60 </a:t>
            </a:r>
            <a:r>
              <a:rPr sz="1100" b="1" i="1" spc="-30" dirty="0">
                <a:solidFill>
                  <a:srgbClr val="0000FF"/>
                </a:solidFill>
                <a:latin typeface="Palatino Linotype"/>
                <a:cs typeface="Palatino Linotype"/>
              </a:rPr>
              <a:t>mice: </a:t>
            </a:r>
            <a:r>
              <a:rPr sz="1100" b="1" i="1" spc="-55" dirty="0">
                <a:solidFill>
                  <a:srgbClr val="0000FF"/>
                </a:solidFill>
                <a:latin typeface="Palatino Linotype"/>
                <a:cs typeface="Palatino Linotype"/>
              </a:rPr>
              <a:t>various </a:t>
            </a:r>
            <a:r>
              <a:rPr sz="1100" b="1" i="1" spc="-35" dirty="0">
                <a:solidFill>
                  <a:srgbClr val="0000FF"/>
                </a:solidFill>
                <a:latin typeface="Palatino Linotype"/>
                <a:cs typeface="Palatino Linotype"/>
              </a:rPr>
              <a:t>pain </a:t>
            </a:r>
            <a:r>
              <a:rPr sz="1100" b="1" i="1" spc="-50" dirty="0">
                <a:solidFill>
                  <a:srgbClr val="0000FF"/>
                </a:solidFill>
                <a:latin typeface="Palatino Linotype"/>
                <a:cs typeface="Palatino Linotype"/>
              </a:rPr>
              <a:t>categories </a:t>
            </a:r>
            <a:r>
              <a:rPr sz="1100" b="1" i="1" spc="-30" dirty="0">
                <a:solidFill>
                  <a:srgbClr val="0000FF"/>
                </a:solidFill>
                <a:latin typeface="Palatino Linotype"/>
                <a:cs typeface="Palatino Linotype"/>
              </a:rPr>
              <a:t>depending </a:t>
            </a:r>
            <a:r>
              <a:rPr sz="1100" b="1" i="1" spc="-40" dirty="0">
                <a:solidFill>
                  <a:srgbClr val="0000FF"/>
                </a:solidFill>
                <a:latin typeface="Palatino Linotype"/>
                <a:cs typeface="Palatino Linotype"/>
              </a:rPr>
              <a:t>on</a:t>
            </a:r>
            <a:r>
              <a:rPr sz="1100" b="1" i="1" spc="-180" dirty="0">
                <a:solidFill>
                  <a:srgbClr val="0000FF"/>
                </a:solidFill>
                <a:latin typeface="Palatino Linotype"/>
                <a:cs typeface="Palatino Linotype"/>
              </a:rPr>
              <a:t> </a:t>
            </a:r>
            <a:r>
              <a:rPr sz="1100" b="1" i="1" spc="-35" dirty="0">
                <a:solidFill>
                  <a:srgbClr val="0000FF"/>
                </a:solidFill>
                <a:latin typeface="Palatino Linotype"/>
                <a:cs typeface="Palatino Linotype"/>
              </a:rPr>
              <a:t>experiment</a:t>
            </a:r>
            <a:endParaRPr sz="1100">
              <a:latin typeface="Palatino Linotype"/>
              <a:cs typeface="Palatino Linotype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511300" y="4269740"/>
            <a:ext cx="1333500" cy="294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ts val="1100"/>
              </a:lnSpc>
            </a:pPr>
            <a:r>
              <a:rPr sz="1000" dirty="0">
                <a:latin typeface="Gill Sans MT"/>
                <a:cs typeface="Gill Sans MT"/>
              </a:rPr>
              <a:t>Establish </a:t>
            </a:r>
            <a:r>
              <a:rPr sz="1000" spc="-5" dirty="0">
                <a:latin typeface="Gill Sans MT"/>
                <a:cs typeface="Gill Sans MT"/>
              </a:rPr>
              <a:t>Harem</a:t>
            </a:r>
            <a:r>
              <a:rPr sz="1000" spc="-75" dirty="0">
                <a:latin typeface="Gill Sans MT"/>
                <a:cs typeface="Gill Sans MT"/>
              </a:rPr>
              <a:t> </a:t>
            </a:r>
            <a:r>
              <a:rPr sz="1000" spc="-5" dirty="0">
                <a:latin typeface="Gill Sans MT"/>
                <a:cs typeface="Gill Sans MT"/>
              </a:rPr>
              <a:t>breeding  </a:t>
            </a:r>
            <a:r>
              <a:rPr sz="1000" dirty="0">
                <a:latin typeface="Gill Sans MT"/>
                <a:cs typeface="Gill Sans MT"/>
              </a:rPr>
              <a:t>1 male </a:t>
            </a:r>
            <a:r>
              <a:rPr sz="1000" spc="-5" dirty="0">
                <a:latin typeface="Gill Sans MT"/>
                <a:cs typeface="Gill Sans MT"/>
              </a:rPr>
              <a:t>with </a:t>
            </a:r>
            <a:r>
              <a:rPr sz="1000" dirty="0">
                <a:latin typeface="Gill Sans MT"/>
                <a:cs typeface="Gill Sans MT"/>
              </a:rPr>
              <a:t>4</a:t>
            </a:r>
            <a:r>
              <a:rPr sz="1000" spc="-65" dirty="0">
                <a:latin typeface="Gill Sans MT"/>
                <a:cs typeface="Gill Sans MT"/>
              </a:rPr>
              <a:t> </a:t>
            </a:r>
            <a:r>
              <a:rPr sz="1000" spc="-5" dirty="0">
                <a:latin typeface="Gill Sans MT"/>
                <a:cs typeface="Gill Sans MT"/>
              </a:rPr>
              <a:t>females</a:t>
            </a:r>
            <a:endParaRPr sz="1000">
              <a:latin typeface="Gill Sans MT"/>
              <a:cs typeface="Gill Sans MT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511300" y="4673600"/>
            <a:ext cx="3330575" cy="4616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latin typeface="Gill Sans MT"/>
                <a:cs typeface="Gill Sans MT"/>
              </a:rPr>
              <a:t>Csf1</a:t>
            </a:r>
            <a:r>
              <a:rPr sz="975" baseline="21367" dirty="0">
                <a:latin typeface="Gill Sans MT"/>
                <a:cs typeface="Gill Sans MT"/>
              </a:rPr>
              <a:t>op/+</a:t>
            </a:r>
            <a:r>
              <a:rPr sz="1000" dirty="0">
                <a:latin typeface="Gill Sans MT"/>
                <a:cs typeface="Gill Sans MT"/>
              </a:rPr>
              <a:t>: 2 males and 8 </a:t>
            </a:r>
            <a:r>
              <a:rPr sz="1000" spc="-5" dirty="0">
                <a:latin typeface="Gill Sans MT"/>
                <a:cs typeface="Gill Sans MT"/>
              </a:rPr>
              <a:t>females </a:t>
            </a:r>
            <a:r>
              <a:rPr sz="1000" dirty="0">
                <a:latin typeface="Gill Sans MT"/>
                <a:cs typeface="Gill Sans MT"/>
              </a:rPr>
              <a:t>to </a:t>
            </a:r>
            <a:r>
              <a:rPr sz="1000" spc="-5" dirty="0">
                <a:latin typeface="Gill Sans MT"/>
                <a:cs typeface="Gill Sans MT"/>
              </a:rPr>
              <a:t>initiate</a:t>
            </a:r>
            <a:r>
              <a:rPr sz="1000" spc="-125" dirty="0">
                <a:latin typeface="Gill Sans MT"/>
                <a:cs typeface="Gill Sans MT"/>
              </a:rPr>
              <a:t> </a:t>
            </a:r>
            <a:r>
              <a:rPr sz="1000" spc="-5" dirty="0">
                <a:latin typeface="Gill Sans MT"/>
                <a:cs typeface="Gill Sans MT"/>
              </a:rPr>
              <a:t>breeding</a:t>
            </a:r>
            <a:endParaRPr sz="1000">
              <a:latin typeface="Gill Sans MT"/>
              <a:cs typeface="Gill Sans MT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500" baseline="5555" dirty="0">
                <a:latin typeface="Gill Sans MT"/>
                <a:cs typeface="Gill Sans MT"/>
              </a:rPr>
              <a:t>Cx</a:t>
            </a:r>
            <a:r>
              <a:rPr sz="650" dirty="0">
                <a:latin typeface="Gill Sans MT"/>
                <a:cs typeface="Gill Sans MT"/>
              </a:rPr>
              <a:t>3</a:t>
            </a:r>
            <a:r>
              <a:rPr sz="1500" baseline="5555" dirty="0">
                <a:latin typeface="Gill Sans MT"/>
                <a:cs typeface="Gill Sans MT"/>
              </a:rPr>
              <a:t>cr1</a:t>
            </a:r>
            <a:r>
              <a:rPr sz="975" baseline="25641" dirty="0">
                <a:latin typeface="Gill Sans MT"/>
                <a:cs typeface="Gill Sans MT"/>
              </a:rPr>
              <a:t>GFP/+ </a:t>
            </a:r>
            <a:r>
              <a:rPr sz="1500" spc="15" baseline="5555" dirty="0">
                <a:latin typeface="Trebuchet MS"/>
                <a:cs typeface="Trebuchet MS"/>
              </a:rPr>
              <a:t>α</a:t>
            </a:r>
            <a:r>
              <a:rPr sz="1500" spc="15" baseline="5555" dirty="0">
                <a:latin typeface="Gill Sans MT"/>
                <a:cs typeface="Gill Sans MT"/>
              </a:rPr>
              <a:t>Sma</a:t>
            </a:r>
            <a:r>
              <a:rPr sz="975" spc="15" baseline="25641" dirty="0">
                <a:latin typeface="Gill Sans MT"/>
                <a:cs typeface="Gill Sans MT"/>
              </a:rPr>
              <a:t>RFP/+</a:t>
            </a:r>
            <a:r>
              <a:rPr sz="1500" spc="15" baseline="5555" dirty="0">
                <a:latin typeface="Gill Sans MT"/>
                <a:cs typeface="Gill Sans MT"/>
              </a:rPr>
              <a:t>: </a:t>
            </a:r>
            <a:r>
              <a:rPr sz="1500" baseline="5555" dirty="0">
                <a:latin typeface="Gill Sans MT"/>
                <a:cs typeface="Gill Sans MT"/>
              </a:rPr>
              <a:t>2 males and 8 </a:t>
            </a:r>
            <a:r>
              <a:rPr sz="1500" spc="-7" baseline="5555" dirty="0">
                <a:latin typeface="Gill Sans MT"/>
                <a:cs typeface="Gill Sans MT"/>
              </a:rPr>
              <a:t>females </a:t>
            </a:r>
            <a:r>
              <a:rPr sz="1500" baseline="5555" dirty="0">
                <a:latin typeface="Gill Sans MT"/>
                <a:cs typeface="Gill Sans MT"/>
              </a:rPr>
              <a:t>to </a:t>
            </a:r>
            <a:r>
              <a:rPr sz="1500" spc="-7" baseline="5555" dirty="0">
                <a:latin typeface="Gill Sans MT"/>
                <a:cs typeface="Gill Sans MT"/>
              </a:rPr>
              <a:t>initiate</a:t>
            </a:r>
            <a:r>
              <a:rPr sz="1500" spc="-104" baseline="5555" dirty="0">
                <a:latin typeface="Gill Sans MT"/>
                <a:cs typeface="Gill Sans MT"/>
              </a:rPr>
              <a:t> </a:t>
            </a:r>
            <a:r>
              <a:rPr sz="1500" spc="-7" baseline="5555" dirty="0">
                <a:latin typeface="Gill Sans MT"/>
                <a:cs typeface="Gill Sans MT"/>
              </a:rPr>
              <a:t>breeding</a:t>
            </a:r>
            <a:endParaRPr sz="1500" baseline="5555">
              <a:latin typeface="Gill Sans MT"/>
              <a:cs typeface="Gill Sans MT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070632" y="4282440"/>
            <a:ext cx="1476375" cy="294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50800">
              <a:lnSpc>
                <a:spcPts val="1100"/>
              </a:lnSpc>
            </a:pPr>
            <a:r>
              <a:rPr sz="1000" spc="-5" dirty="0">
                <a:latin typeface="Gill Sans MT"/>
                <a:cs typeface="Gill Sans MT"/>
              </a:rPr>
              <a:t>Pregnant females </a:t>
            </a:r>
            <a:r>
              <a:rPr sz="1000" dirty="0">
                <a:latin typeface="Gill Sans MT"/>
                <a:cs typeface="Gill Sans MT"/>
              </a:rPr>
              <a:t>placed </a:t>
            </a:r>
            <a:r>
              <a:rPr sz="1000" spc="-5" dirty="0">
                <a:latin typeface="Gill Sans MT"/>
                <a:cs typeface="Gill Sans MT"/>
              </a:rPr>
              <a:t>in  individual </a:t>
            </a:r>
            <a:r>
              <a:rPr sz="1000" dirty="0">
                <a:latin typeface="Gill Sans MT"/>
                <a:cs typeface="Gill Sans MT"/>
              </a:rPr>
              <a:t>cages to </a:t>
            </a:r>
            <a:r>
              <a:rPr sz="1000" spc="-10" dirty="0">
                <a:latin typeface="Gill Sans MT"/>
                <a:cs typeface="Gill Sans MT"/>
              </a:rPr>
              <a:t>give</a:t>
            </a:r>
            <a:r>
              <a:rPr sz="1000" spc="-60" dirty="0">
                <a:latin typeface="Gill Sans MT"/>
                <a:cs typeface="Gill Sans MT"/>
              </a:rPr>
              <a:t> </a:t>
            </a:r>
            <a:r>
              <a:rPr sz="1000" dirty="0">
                <a:latin typeface="Gill Sans MT"/>
                <a:cs typeface="Gill Sans MT"/>
              </a:rPr>
              <a:t>birth</a:t>
            </a:r>
            <a:endParaRPr sz="1000">
              <a:latin typeface="Gill Sans MT"/>
              <a:cs typeface="Gill Sans MT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902733" y="4269740"/>
            <a:ext cx="1831975" cy="294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28600" marR="5080" indent="-215900">
              <a:lnSpc>
                <a:spcPts val="1100"/>
              </a:lnSpc>
            </a:pPr>
            <a:r>
              <a:rPr sz="1000" dirty="0">
                <a:latin typeface="Gill Sans MT"/>
                <a:cs typeface="Gill Sans MT"/>
              </a:rPr>
              <a:t>Pups genotyped </a:t>
            </a:r>
            <a:r>
              <a:rPr sz="1000" spc="-5" dirty="0">
                <a:latin typeface="Gill Sans MT"/>
                <a:cs typeface="Gill Sans MT"/>
              </a:rPr>
              <a:t>by </a:t>
            </a:r>
            <a:r>
              <a:rPr sz="1000" dirty="0">
                <a:latin typeface="Gill Sans MT"/>
                <a:cs typeface="Gill Sans MT"/>
              </a:rPr>
              <a:t>tail snip</a:t>
            </a:r>
            <a:r>
              <a:rPr sz="1000" spc="-80" dirty="0">
                <a:latin typeface="Gill Sans MT"/>
                <a:cs typeface="Gill Sans MT"/>
              </a:rPr>
              <a:t> </a:t>
            </a:r>
            <a:r>
              <a:rPr sz="1000" spc="-5" dirty="0">
                <a:latin typeface="Gill Sans MT"/>
                <a:cs typeface="Gill Sans MT"/>
              </a:rPr>
              <a:t>analysis  </a:t>
            </a:r>
            <a:r>
              <a:rPr sz="1000" spc="-15" dirty="0">
                <a:latin typeface="Gill Sans MT"/>
                <a:cs typeface="Gill Sans MT"/>
              </a:rPr>
              <a:t>(day </a:t>
            </a:r>
            <a:r>
              <a:rPr sz="1000" dirty="0">
                <a:latin typeface="Gill Sans MT"/>
                <a:cs typeface="Gill Sans MT"/>
              </a:rPr>
              <a:t>14-18), </a:t>
            </a:r>
            <a:r>
              <a:rPr sz="1000" spc="-5" dirty="0">
                <a:latin typeface="Gill Sans MT"/>
                <a:cs typeface="Gill Sans MT"/>
              </a:rPr>
              <a:t>weaned </a:t>
            </a:r>
            <a:r>
              <a:rPr sz="1000" spc="-15" dirty="0">
                <a:latin typeface="Gill Sans MT"/>
                <a:cs typeface="Gill Sans MT"/>
              </a:rPr>
              <a:t>day</a:t>
            </a:r>
            <a:r>
              <a:rPr sz="1000" spc="-160" dirty="0">
                <a:latin typeface="Gill Sans MT"/>
                <a:cs typeface="Gill Sans MT"/>
              </a:rPr>
              <a:t> </a:t>
            </a:r>
            <a:r>
              <a:rPr sz="1000" dirty="0">
                <a:latin typeface="Gill Sans MT"/>
                <a:cs typeface="Gill Sans MT"/>
              </a:rPr>
              <a:t>28</a:t>
            </a:r>
            <a:endParaRPr sz="1000">
              <a:latin typeface="Gill Sans MT"/>
              <a:cs typeface="Gill Sans MT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9423433" y="7609840"/>
            <a:ext cx="947419" cy="294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79400" marR="5080" indent="-266700">
              <a:lnSpc>
                <a:spcPts val="1100"/>
              </a:lnSpc>
            </a:pPr>
            <a:r>
              <a:rPr sz="1000" spc="-5" dirty="0">
                <a:latin typeface="Gill Sans MT"/>
                <a:cs typeface="Gill Sans MT"/>
              </a:rPr>
              <a:t>Correct</a:t>
            </a:r>
            <a:r>
              <a:rPr sz="1000" spc="-95" dirty="0">
                <a:latin typeface="Gill Sans MT"/>
                <a:cs typeface="Gill Sans MT"/>
              </a:rPr>
              <a:t> </a:t>
            </a:r>
            <a:r>
              <a:rPr sz="1000" dirty="0">
                <a:latin typeface="Gill Sans MT"/>
                <a:cs typeface="Gill Sans MT"/>
              </a:rPr>
              <a:t>genotype  </a:t>
            </a:r>
            <a:r>
              <a:rPr sz="1000" spc="-5" dirty="0">
                <a:latin typeface="Gill Sans MT"/>
                <a:cs typeface="Gill Sans MT"/>
              </a:rPr>
              <a:t>(~50%)</a:t>
            </a:r>
            <a:endParaRPr sz="1000">
              <a:latin typeface="Gill Sans MT"/>
              <a:cs typeface="Gill Sans MT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9258333" y="6987540"/>
            <a:ext cx="1259205" cy="4337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04800">
              <a:lnSpc>
                <a:spcPts val="1100"/>
              </a:lnSpc>
            </a:pPr>
            <a:r>
              <a:rPr sz="1000" spc="-5" dirty="0">
                <a:latin typeface="Gill Sans MT"/>
                <a:cs typeface="Gill Sans MT"/>
              </a:rPr>
              <a:t>Correct </a:t>
            </a:r>
            <a:r>
              <a:rPr sz="1000" dirty="0">
                <a:latin typeface="Gill Sans MT"/>
                <a:cs typeface="Gill Sans MT"/>
              </a:rPr>
              <a:t>sex  </a:t>
            </a:r>
            <a:r>
              <a:rPr sz="1000" spc="-5" dirty="0">
                <a:latin typeface="Gill Sans MT"/>
                <a:cs typeface="Gill Sans MT"/>
              </a:rPr>
              <a:t>(males for</a:t>
            </a:r>
            <a:r>
              <a:rPr sz="1000" spc="-85" dirty="0">
                <a:latin typeface="Gill Sans MT"/>
                <a:cs typeface="Gill Sans MT"/>
              </a:rPr>
              <a:t> </a:t>
            </a:r>
            <a:r>
              <a:rPr sz="1000" dirty="0">
                <a:latin typeface="Gill Sans MT"/>
                <a:cs typeface="Gill Sans MT"/>
              </a:rPr>
              <a:t>experiments)</a:t>
            </a:r>
            <a:endParaRPr sz="1000">
              <a:latin typeface="Gill Sans MT"/>
              <a:cs typeface="Gill Sans MT"/>
            </a:endParaRPr>
          </a:p>
          <a:p>
            <a:pPr algn="ctr">
              <a:lnSpc>
                <a:spcPts val="1080"/>
              </a:lnSpc>
            </a:pPr>
            <a:r>
              <a:rPr sz="1000" spc="-5" dirty="0">
                <a:latin typeface="Gill Sans MT"/>
                <a:cs typeface="Gill Sans MT"/>
              </a:rPr>
              <a:t>(~50%)</a:t>
            </a:r>
            <a:endParaRPr sz="1000">
              <a:latin typeface="Gill Sans MT"/>
              <a:cs typeface="Gill Sans MT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121432" y="6974840"/>
            <a:ext cx="1607185" cy="294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60400" marR="5080" indent="-647700">
              <a:lnSpc>
                <a:spcPts val="1100"/>
              </a:lnSpc>
            </a:pPr>
            <a:r>
              <a:rPr sz="1000" spc="-5" dirty="0">
                <a:latin typeface="Gill Sans MT"/>
                <a:cs typeface="Gill Sans MT"/>
              </a:rPr>
              <a:t>Enrolled into proposed</a:t>
            </a:r>
            <a:r>
              <a:rPr sz="1000" spc="-65" dirty="0">
                <a:latin typeface="Gill Sans MT"/>
                <a:cs typeface="Gill Sans MT"/>
              </a:rPr>
              <a:t> </a:t>
            </a:r>
            <a:r>
              <a:rPr sz="1000" dirty="0">
                <a:latin typeface="Gill Sans MT"/>
                <a:cs typeface="Gill Sans MT"/>
              </a:rPr>
              <a:t>studies  </a:t>
            </a:r>
            <a:r>
              <a:rPr sz="1000" spc="-5" dirty="0">
                <a:latin typeface="Gill Sans MT"/>
                <a:cs typeface="Gill Sans MT"/>
              </a:rPr>
              <a:t>(25%)</a:t>
            </a:r>
            <a:endParaRPr sz="1000">
              <a:latin typeface="Gill Sans MT"/>
              <a:cs typeface="Gill Sans MT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9601233" y="8130540"/>
            <a:ext cx="579755" cy="294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152400">
              <a:lnSpc>
                <a:spcPts val="1100"/>
              </a:lnSpc>
            </a:pPr>
            <a:r>
              <a:rPr sz="1000" dirty="0">
                <a:latin typeface="Gill Sans MT"/>
                <a:cs typeface="Gill Sans MT"/>
              </a:rPr>
              <a:t>Mice  euthanized</a:t>
            </a:r>
            <a:endParaRPr sz="1000">
              <a:latin typeface="Gill Sans MT"/>
              <a:cs typeface="Gill Sans MT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4309145" y="3343256"/>
            <a:ext cx="642620" cy="0"/>
          </a:xfrm>
          <a:custGeom>
            <a:avLst/>
            <a:gdLst/>
            <a:ahLst/>
            <a:cxnLst/>
            <a:rect l="l" t="t" r="r" b="b"/>
            <a:pathLst>
              <a:path w="642620">
                <a:moveTo>
                  <a:pt x="642253" y="0"/>
                </a:moveTo>
                <a:lnTo>
                  <a:pt x="629553" y="3"/>
                </a:lnTo>
                <a:lnTo>
                  <a:pt x="0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908219" y="3282295"/>
            <a:ext cx="121920" cy="121920"/>
          </a:xfrm>
          <a:custGeom>
            <a:avLst/>
            <a:gdLst/>
            <a:ahLst/>
            <a:cxnLst/>
            <a:rect l="l" t="t" r="r" b="b"/>
            <a:pathLst>
              <a:path w="121920" h="121920">
                <a:moveTo>
                  <a:pt x="0" y="0"/>
                </a:moveTo>
                <a:lnTo>
                  <a:pt x="30480" y="60960"/>
                </a:lnTo>
                <a:lnTo>
                  <a:pt x="0" y="121920"/>
                </a:lnTo>
                <a:lnTo>
                  <a:pt x="121920" y="6096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2194214" y="3168391"/>
            <a:ext cx="456472" cy="15178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2422814" y="3401957"/>
            <a:ext cx="456472" cy="15178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2651050" y="3635526"/>
            <a:ext cx="456472" cy="15178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2913517" y="3862223"/>
            <a:ext cx="456472" cy="15178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6036926" y="2879256"/>
            <a:ext cx="456472" cy="15178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6036096" y="3658198"/>
            <a:ext cx="456472" cy="15178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7106553" y="2866802"/>
            <a:ext cx="456472" cy="15178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7141291" y="3667926"/>
            <a:ext cx="456472" cy="15178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9592926" y="2879256"/>
            <a:ext cx="456472" cy="15178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9321994" y="3451661"/>
            <a:ext cx="280414" cy="9324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9448994" y="3578661"/>
            <a:ext cx="280414" cy="9324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9680956" y="3711772"/>
            <a:ext cx="280414" cy="9324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9680956" y="3448730"/>
            <a:ext cx="280414" cy="9324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10039917" y="3451661"/>
            <a:ext cx="280414" cy="9324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9899711" y="3578661"/>
            <a:ext cx="280414" cy="9324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10039917" y="3711772"/>
            <a:ext cx="280414" cy="9324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9321994" y="3708594"/>
            <a:ext cx="280414" cy="9324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8119146" y="3356943"/>
            <a:ext cx="642620" cy="0"/>
          </a:xfrm>
          <a:custGeom>
            <a:avLst/>
            <a:gdLst/>
            <a:ahLst/>
            <a:cxnLst/>
            <a:rect l="l" t="t" r="r" b="b"/>
            <a:pathLst>
              <a:path w="642620">
                <a:moveTo>
                  <a:pt x="642253" y="0"/>
                </a:moveTo>
                <a:lnTo>
                  <a:pt x="629553" y="3"/>
                </a:lnTo>
                <a:lnTo>
                  <a:pt x="0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8718219" y="3295982"/>
            <a:ext cx="121920" cy="121920"/>
          </a:xfrm>
          <a:custGeom>
            <a:avLst/>
            <a:gdLst/>
            <a:ahLst/>
            <a:cxnLst/>
            <a:rect l="l" t="t" r="r" b="b"/>
            <a:pathLst>
              <a:path w="121920" h="121920">
                <a:moveTo>
                  <a:pt x="0" y="0"/>
                </a:moveTo>
                <a:lnTo>
                  <a:pt x="30480" y="60960"/>
                </a:lnTo>
                <a:lnTo>
                  <a:pt x="0" y="121920"/>
                </a:lnTo>
                <a:lnTo>
                  <a:pt x="121920" y="6096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8132915" y="6239542"/>
            <a:ext cx="570230" cy="0"/>
          </a:xfrm>
          <a:custGeom>
            <a:avLst/>
            <a:gdLst/>
            <a:ahLst/>
            <a:cxnLst/>
            <a:rect l="l" t="t" r="r" b="b"/>
            <a:pathLst>
              <a:path w="570229">
                <a:moveTo>
                  <a:pt x="0" y="4"/>
                </a:moveTo>
                <a:lnTo>
                  <a:pt x="12700" y="0"/>
                </a:lnTo>
                <a:lnTo>
                  <a:pt x="569861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8054177" y="6178586"/>
            <a:ext cx="121920" cy="121920"/>
          </a:xfrm>
          <a:custGeom>
            <a:avLst/>
            <a:gdLst/>
            <a:ahLst/>
            <a:cxnLst/>
            <a:rect l="l" t="t" r="r" b="b"/>
            <a:pathLst>
              <a:path w="121920" h="121920">
                <a:moveTo>
                  <a:pt x="121920" y="0"/>
                </a:moveTo>
                <a:lnTo>
                  <a:pt x="0" y="60960"/>
                </a:lnTo>
                <a:lnTo>
                  <a:pt x="121920" y="121920"/>
                </a:lnTo>
                <a:lnTo>
                  <a:pt x="91440" y="60960"/>
                </a:lnTo>
                <a:lnTo>
                  <a:pt x="12192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9821158" y="4630925"/>
            <a:ext cx="0" cy="624205"/>
          </a:xfrm>
          <a:custGeom>
            <a:avLst/>
            <a:gdLst/>
            <a:ahLst/>
            <a:cxnLst/>
            <a:rect l="l" t="t" r="r" b="b"/>
            <a:pathLst>
              <a:path h="624204">
                <a:moveTo>
                  <a:pt x="2" y="0"/>
                </a:moveTo>
                <a:lnTo>
                  <a:pt x="2" y="623711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9760202" y="5211455"/>
            <a:ext cx="121920" cy="121920"/>
          </a:xfrm>
          <a:custGeom>
            <a:avLst/>
            <a:gdLst/>
            <a:ahLst/>
            <a:cxnLst/>
            <a:rect l="l" t="t" r="r" b="b"/>
            <a:pathLst>
              <a:path w="121920" h="121920">
                <a:moveTo>
                  <a:pt x="0" y="0"/>
                </a:moveTo>
                <a:lnTo>
                  <a:pt x="60960" y="121920"/>
                </a:lnTo>
                <a:lnTo>
                  <a:pt x="106679" y="30480"/>
                </a:lnTo>
                <a:lnTo>
                  <a:pt x="60960" y="30480"/>
                </a:lnTo>
                <a:lnTo>
                  <a:pt x="0" y="0"/>
                </a:lnTo>
                <a:close/>
              </a:path>
              <a:path w="121920" h="121920">
                <a:moveTo>
                  <a:pt x="121920" y="0"/>
                </a:moveTo>
                <a:lnTo>
                  <a:pt x="60960" y="30480"/>
                </a:lnTo>
                <a:lnTo>
                  <a:pt x="106679" y="30480"/>
                </a:lnTo>
                <a:lnTo>
                  <a:pt x="12192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9147333" y="5468266"/>
            <a:ext cx="280414" cy="9324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9147333" y="5752079"/>
            <a:ext cx="280414" cy="9324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6786767" y="6058856"/>
            <a:ext cx="280414" cy="9324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6786767" y="6342670"/>
            <a:ext cx="280414" cy="9324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 txBox="1"/>
          <p:nvPr/>
        </p:nvSpPr>
        <p:spPr>
          <a:xfrm>
            <a:off x="303972" y="1583642"/>
            <a:ext cx="4489450" cy="287655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vert="horz" wrap="square" lIns="0" tIns="46355" rIns="0" bIns="0" rtlCol="0">
            <a:spAutoFit/>
          </a:bodyPr>
          <a:lstStyle/>
          <a:p>
            <a:pPr marL="133985">
              <a:lnSpc>
                <a:spcPct val="100000"/>
              </a:lnSpc>
              <a:spcBef>
                <a:spcPts val="365"/>
              </a:spcBef>
            </a:pPr>
            <a:r>
              <a:rPr sz="1800" b="1" spc="-7" baseline="4629" dirty="0">
                <a:latin typeface="Arial"/>
                <a:cs typeface="Arial"/>
              </a:rPr>
              <a:t>Breeding scheme 1: Csf1</a:t>
            </a:r>
            <a:r>
              <a:rPr sz="1200" b="1" spc="-7" baseline="24305" dirty="0">
                <a:latin typeface="Arial"/>
                <a:cs typeface="Arial"/>
              </a:rPr>
              <a:t>op </a:t>
            </a:r>
            <a:r>
              <a:rPr sz="1800" b="1" spc="-7" baseline="4629" dirty="0">
                <a:latin typeface="Arial"/>
                <a:cs typeface="Arial"/>
              </a:rPr>
              <a:t>and Cx</a:t>
            </a:r>
            <a:r>
              <a:rPr sz="800" b="1" spc="-5" dirty="0">
                <a:latin typeface="Arial"/>
                <a:cs typeface="Arial"/>
              </a:rPr>
              <a:t>3</a:t>
            </a:r>
            <a:r>
              <a:rPr sz="1800" b="1" spc="-7" baseline="4629" dirty="0">
                <a:latin typeface="Arial"/>
                <a:cs typeface="Arial"/>
              </a:rPr>
              <a:t>cr1</a:t>
            </a:r>
            <a:r>
              <a:rPr sz="1200" b="1" spc="-7" baseline="24305" dirty="0">
                <a:latin typeface="Arial"/>
                <a:cs typeface="Arial"/>
              </a:rPr>
              <a:t>GFP/+ </a:t>
            </a:r>
            <a:r>
              <a:rPr sz="1800" b="1" spc="-7" baseline="4629" dirty="0">
                <a:latin typeface="Arial"/>
                <a:cs typeface="Arial"/>
              </a:rPr>
              <a:t>αSma</a:t>
            </a:r>
            <a:r>
              <a:rPr sz="1200" b="1" spc="-7" baseline="24305" dirty="0">
                <a:latin typeface="Arial"/>
                <a:cs typeface="Arial"/>
              </a:rPr>
              <a:t>RFP/+</a:t>
            </a:r>
            <a:r>
              <a:rPr sz="1200" b="1" spc="37" baseline="24305" dirty="0">
                <a:latin typeface="Arial"/>
                <a:cs typeface="Arial"/>
              </a:rPr>
              <a:t> </a:t>
            </a:r>
            <a:r>
              <a:rPr sz="1800" b="1" spc="-7" baseline="4629" dirty="0">
                <a:latin typeface="Arial"/>
                <a:cs typeface="Arial"/>
              </a:rPr>
              <a:t>mice</a:t>
            </a:r>
            <a:endParaRPr sz="1800" baseline="4629">
              <a:latin typeface="Arial"/>
              <a:cs typeface="Arial"/>
            </a:endParaRPr>
          </a:p>
        </p:txBody>
      </p:sp>
      <p:sp>
        <p:nvSpPr>
          <p:cNvPr id="45" name="object 45"/>
          <p:cNvSpPr/>
          <p:nvPr/>
        </p:nvSpPr>
        <p:spPr>
          <a:xfrm>
            <a:off x="10201433" y="5468266"/>
            <a:ext cx="280414" cy="9324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10201433" y="5752079"/>
            <a:ext cx="280414" cy="9324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10061303" y="5407490"/>
            <a:ext cx="591820" cy="558800"/>
          </a:xfrm>
          <a:custGeom>
            <a:avLst/>
            <a:gdLst/>
            <a:ahLst/>
            <a:cxnLst/>
            <a:rect l="l" t="t" r="r" b="b"/>
            <a:pathLst>
              <a:path w="591820" h="558800">
                <a:moveTo>
                  <a:pt x="504631" y="81753"/>
                </a:moveTo>
                <a:lnTo>
                  <a:pt x="535800" y="116350"/>
                </a:lnTo>
                <a:lnTo>
                  <a:pt x="560043" y="154198"/>
                </a:lnTo>
                <a:lnTo>
                  <a:pt x="577360" y="194483"/>
                </a:lnTo>
                <a:lnTo>
                  <a:pt x="587750" y="236394"/>
                </a:lnTo>
                <a:lnTo>
                  <a:pt x="591213" y="279117"/>
                </a:lnTo>
                <a:lnTo>
                  <a:pt x="587750" y="321840"/>
                </a:lnTo>
                <a:lnTo>
                  <a:pt x="577360" y="363751"/>
                </a:lnTo>
                <a:lnTo>
                  <a:pt x="560043" y="404036"/>
                </a:lnTo>
                <a:lnTo>
                  <a:pt x="535800" y="441884"/>
                </a:lnTo>
                <a:lnTo>
                  <a:pt x="504631" y="476481"/>
                </a:lnTo>
                <a:lnTo>
                  <a:pt x="467989" y="505912"/>
                </a:lnTo>
                <a:lnTo>
                  <a:pt x="427905" y="528803"/>
                </a:lnTo>
                <a:lnTo>
                  <a:pt x="385239" y="545154"/>
                </a:lnTo>
                <a:lnTo>
                  <a:pt x="340850" y="554964"/>
                </a:lnTo>
                <a:lnTo>
                  <a:pt x="295602" y="558234"/>
                </a:lnTo>
                <a:lnTo>
                  <a:pt x="250353" y="554964"/>
                </a:lnTo>
                <a:lnTo>
                  <a:pt x="205965" y="545154"/>
                </a:lnTo>
                <a:lnTo>
                  <a:pt x="163298" y="528803"/>
                </a:lnTo>
                <a:lnTo>
                  <a:pt x="123214" y="505912"/>
                </a:lnTo>
                <a:lnTo>
                  <a:pt x="86572" y="476481"/>
                </a:lnTo>
                <a:lnTo>
                  <a:pt x="55406" y="441884"/>
                </a:lnTo>
                <a:lnTo>
                  <a:pt x="31166" y="404036"/>
                </a:lnTo>
                <a:lnTo>
                  <a:pt x="13851" y="363751"/>
                </a:lnTo>
                <a:lnTo>
                  <a:pt x="3462" y="321840"/>
                </a:lnTo>
                <a:lnTo>
                  <a:pt x="0" y="279117"/>
                </a:lnTo>
                <a:lnTo>
                  <a:pt x="3462" y="236394"/>
                </a:lnTo>
                <a:lnTo>
                  <a:pt x="13851" y="194483"/>
                </a:lnTo>
                <a:lnTo>
                  <a:pt x="31166" y="154198"/>
                </a:lnTo>
                <a:lnTo>
                  <a:pt x="55406" y="116350"/>
                </a:lnTo>
                <a:lnTo>
                  <a:pt x="86572" y="81753"/>
                </a:lnTo>
                <a:lnTo>
                  <a:pt x="123214" y="52321"/>
                </a:lnTo>
                <a:lnTo>
                  <a:pt x="163298" y="29431"/>
                </a:lnTo>
                <a:lnTo>
                  <a:pt x="205965" y="13080"/>
                </a:lnTo>
                <a:lnTo>
                  <a:pt x="250353" y="3270"/>
                </a:lnTo>
                <a:lnTo>
                  <a:pt x="295602" y="0"/>
                </a:lnTo>
                <a:lnTo>
                  <a:pt x="340850" y="3270"/>
                </a:lnTo>
                <a:lnTo>
                  <a:pt x="385239" y="13080"/>
                </a:lnTo>
                <a:lnTo>
                  <a:pt x="427905" y="29431"/>
                </a:lnTo>
                <a:lnTo>
                  <a:pt x="467989" y="52321"/>
                </a:lnTo>
                <a:lnTo>
                  <a:pt x="504631" y="81753"/>
                </a:lnTo>
                <a:close/>
              </a:path>
            </a:pathLst>
          </a:custGeom>
          <a:ln w="25399">
            <a:solidFill>
              <a:srgbClr val="C8250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10201433" y="6230266"/>
            <a:ext cx="280414" cy="9324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10201433" y="6514079"/>
            <a:ext cx="280414" cy="9324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10061303" y="6169490"/>
            <a:ext cx="591820" cy="558800"/>
          </a:xfrm>
          <a:custGeom>
            <a:avLst/>
            <a:gdLst/>
            <a:ahLst/>
            <a:cxnLst/>
            <a:rect l="l" t="t" r="r" b="b"/>
            <a:pathLst>
              <a:path w="591820" h="558800">
                <a:moveTo>
                  <a:pt x="504631" y="81753"/>
                </a:moveTo>
                <a:lnTo>
                  <a:pt x="535800" y="116350"/>
                </a:lnTo>
                <a:lnTo>
                  <a:pt x="560043" y="154198"/>
                </a:lnTo>
                <a:lnTo>
                  <a:pt x="577360" y="194483"/>
                </a:lnTo>
                <a:lnTo>
                  <a:pt x="587750" y="236394"/>
                </a:lnTo>
                <a:lnTo>
                  <a:pt x="591213" y="279117"/>
                </a:lnTo>
                <a:lnTo>
                  <a:pt x="587750" y="321840"/>
                </a:lnTo>
                <a:lnTo>
                  <a:pt x="577360" y="363751"/>
                </a:lnTo>
                <a:lnTo>
                  <a:pt x="560043" y="404036"/>
                </a:lnTo>
                <a:lnTo>
                  <a:pt x="535800" y="441884"/>
                </a:lnTo>
                <a:lnTo>
                  <a:pt x="504631" y="476481"/>
                </a:lnTo>
                <a:lnTo>
                  <a:pt x="467989" y="505912"/>
                </a:lnTo>
                <a:lnTo>
                  <a:pt x="427905" y="528803"/>
                </a:lnTo>
                <a:lnTo>
                  <a:pt x="385239" y="545154"/>
                </a:lnTo>
                <a:lnTo>
                  <a:pt x="340850" y="554964"/>
                </a:lnTo>
                <a:lnTo>
                  <a:pt x="295602" y="558234"/>
                </a:lnTo>
                <a:lnTo>
                  <a:pt x="250353" y="554964"/>
                </a:lnTo>
                <a:lnTo>
                  <a:pt x="205965" y="545154"/>
                </a:lnTo>
                <a:lnTo>
                  <a:pt x="163298" y="528803"/>
                </a:lnTo>
                <a:lnTo>
                  <a:pt x="123214" y="505912"/>
                </a:lnTo>
                <a:lnTo>
                  <a:pt x="86572" y="476481"/>
                </a:lnTo>
                <a:lnTo>
                  <a:pt x="55406" y="441884"/>
                </a:lnTo>
                <a:lnTo>
                  <a:pt x="31166" y="404036"/>
                </a:lnTo>
                <a:lnTo>
                  <a:pt x="13851" y="363751"/>
                </a:lnTo>
                <a:lnTo>
                  <a:pt x="3462" y="321840"/>
                </a:lnTo>
                <a:lnTo>
                  <a:pt x="0" y="279117"/>
                </a:lnTo>
                <a:lnTo>
                  <a:pt x="3462" y="236394"/>
                </a:lnTo>
                <a:lnTo>
                  <a:pt x="13851" y="194483"/>
                </a:lnTo>
                <a:lnTo>
                  <a:pt x="31166" y="154198"/>
                </a:lnTo>
                <a:lnTo>
                  <a:pt x="55406" y="116350"/>
                </a:lnTo>
                <a:lnTo>
                  <a:pt x="86572" y="81753"/>
                </a:lnTo>
                <a:lnTo>
                  <a:pt x="123214" y="52321"/>
                </a:lnTo>
                <a:lnTo>
                  <a:pt x="163298" y="29431"/>
                </a:lnTo>
                <a:lnTo>
                  <a:pt x="205965" y="13080"/>
                </a:lnTo>
                <a:lnTo>
                  <a:pt x="250353" y="3270"/>
                </a:lnTo>
                <a:lnTo>
                  <a:pt x="295602" y="0"/>
                </a:lnTo>
                <a:lnTo>
                  <a:pt x="340850" y="3270"/>
                </a:lnTo>
                <a:lnTo>
                  <a:pt x="385239" y="13080"/>
                </a:lnTo>
                <a:lnTo>
                  <a:pt x="427905" y="29431"/>
                </a:lnTo>
                <a:lnTo>
                  <a:pt x="467989" y="52321"/>
                </a:lnTo>
                <a:lnTo>
                  <a:pt x="504631" y="81753"/>
                </a:lnTo>
                <a:close/>
              </a:path>
            </a:pathLst>
          </a:custGeom>
          <a:ln w="25399">
            <a:solidFill>
              <a:srgbClr val="C8250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9147333" y="6230266"/>
            <a:ext cx="280414" cy="9324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9147333" y="6514079"/>
            <a:ext cx="280414" cy="9324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9007203" y="6169490"/>
            <a:ext cx="591820" cy="558800"/>
          </a:xfrm>
          <a:custGeom>
            <a:avLst/>
            <a:gdLst/>
            <a:ahLst/>
            <a:cxnLst/>
            <a:rect l="l" t="t" r="r" b="b"/>
            <a:pathLst>
              <a:path w="591820" h="558800">
                <a:moveTo>
                  <a:pt x="504631" y="81753"/>
                </a:moveTo>
                <a:lnTo>
                  <a:pt x="535800" y="116350"/>
                </a:lnTo>
                <a:lnTo>
                  <a:pt x="560043" y="154198"/>
                </a:lnTo>
                <a:lnTo>
                  <a:pt x="577360" y="194483"/>
                </a:lnTo>
                <a:lnTo>
                  <a:pt x="587750" y="236394"/>
                </a:lnTo>
                <a:lnTo>
                  <a:pt x="591213" y="279117"/>
                </a:lnTo>
                <a:lnTo>
                  <a:pt x="587750" y="321840"/>
                </a:lnTo>
                <a:lnTo>
                  <a:pt x="577360" y="363751"/>
                </a:lnTo>
                <a:lnTo>
                  <a:pt x="560043" y="404036"/>
                </a:lnTo>
                <a:lnTo>
                  <a:pt x="535800" y="441884"/>
                </a:lnTo>
                <a:lnTo>
                  <a:pt x="504631" y="476481"/>
                </a:lnTo>
                <a:lnTo>
                  <a:pt x="467989" y="505912"/>
                </a:lnTo>
                <a:lnTo>
                  <a:pt x="427905" y="528803"/>
                </a:lnTo>
                <a:lnTo>
                  <a:pt x="385239" y="545154"/>
                </a:lnTo>
                <a:lnTo>
                  <a:pt x="340850" y="554964"/>
                </a:lnTo>
                <a:lnTo>
                  <a:pt x="295602" y="558234"/>
                </a:lnTo>
                <a:lnTo>
                  <a:pt x="250353" y="554964"/>
                </a:lnTo>
                <a:lnTo>
                  <a:pt x="205965" y="545154"/>
                </a:lnTo>
                <a:lnTo>
                  <a:pt x="163298" y="528803"/>
                </a:lnTo>
                <a:lnTo>
                  <a:pt x="123214" y="505912"/>
                </a:lnTo>
                <a:lnTo>
                  <a:pt x="86572" y="476481"/>
                </a:lnTo>
                <a:lnTo>
                  <a:pt x="55406" y="441884"/>
                </a:lnTo>
                <a:lnTo>
                  <a:pt x="31166" y="404036"/>
                </a:lnTo>
                <a:lnTo>
                  <a:pt x="13851" y="363751"/>
                </a:lnTo>
                <a:lnTo>
                  <a:pt x="3462" y="321840"/>
                </a:lnTo>
                <a:lnTo>
                  <a:pt x="0" y="279117"/>
                </a:lnTo>
                <a:lnTo>
                  <a:pt x="3462" y="236394"/>
                </a:lnTo>
                <a:lnTo>
                  <a:pt x="13851" y="194483"/>
                </a:lnTo>
                <a:lnTo>
                  <a:pt x="31166" y="154198"/>
                </a:lnTo>
                <a:lnTo>
                  <a:pt x="55406" y="116350"/>
                </a:lnTo>
                <a:lnTo>
                  <a:pt x="86572" y="81753"/>
                </a:lnTo>
                <a:lnTo>
                  <a:pt x="123214" y="52321"/>
                </a:lnTo>
                <a:lnTo>
                  <a:pt x="163298" y="29431"/>
                </a:lnTo>
                <a:lnTo>
                  <a:pt x="205965" y="13080"/>
                </a:lnTo>
                <a:lnTo>
                  <a:pt x="250353" y="3270"/>
                </a:lnTo>
                <a:lnTo>
                  <a:pt x="295602" y="0"/>
                </a:lnTo>
                <a:lnTo>
                  <a:pt x="340850" y="3270"/>
                </a:lnTo>
                <a:lnTo>
                  <a:pt x="385239" y="13080"/>
                </a:lnTo>
                <a:lnTo>
                  <a:pt x="427905" y="29431"/>
                </a:lnTo>
                <a:lnTo>
                  <a:pt x="467989" y="52321"/>
                </a:lnTo>
                <a:lnTo>
                  <a:pt x="504631" y="81753"/>
                </a:lnTo>
                <a:close/>
              </a:path>
            </a:pathLst>
          </a:custGeom>
          <a:ln w="25399">
            <a:solidFill>
              <a:srgbClr val="C8250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9599768" y="8041568"/>
            <a:ext cx="591820" cy="558800"/>
          </a:xfrm>
          <a:custGeom>
            <a:avLst/>
            <a:gdLst/>
            <a:ahLst/>
            <a:cxnLst/>
            <a:rect l="l" t="t" r="r" b="b"/>
            <a:pathLst>
              <a:path w="591820" h="558800">
                <a:moveTo>
                  <a:pt x="504631" y="81753"/>
                </a:moveTo>
                <a:lnTo>
                  <a:pt x="535800" y="116350"/>
                </a:lnTo>
                <a:lnTo>
                  <a:pt x="560043" y="154198"/>
                </a:lnTo>
                <a:lnTo>
                  <a:pt x="577360" y="194483"/>
                </a:lnTo>
                <a:lnTo>
                  <a:pt x="587750" y="236394"/>
                </a:lnTo>
                <a:lnTo>
                  <a:pt x="591213" y="279117"/>
                </a:lnTo>
                <a:lnTo>
                  <a:pt x="587750" y="321840"/>
                </a:lnTo>
                <a:lnTo>
                  <a:pt x="577360" y="363751"/>
                </a:lnTo>
                <a:lnTo>
                  <a:pt x="560043" y="404036"/>
                </a:lnTo>
                <a:lnTo>
                  <a:pt x="535800" y="441884"/>
                </a:lnTo>
                <a:lnTo>
                  <a:pt x="504631" y="476481"/>
                </a:lnTo>
                <a:lnTo>
                  <a:pt x="467989" y="505912"/>
                </a:lnTo>
                <a:lnTo>
                  <a:pt x="427905" y="528803"/>
                </a:lnTo>
                <a:lnTo>
                  <a:pt x="385239" y="545154"/>
                </a:lnTo>
                <a:lnTo>
                  <a:pt x="340850" y="554964"/>
                </a:lnTo>
                <a:lnTo>
                  <a:pt x="295602" y="558234"/>
                </a:lnTo>
                <a:lnTo>
                  <a:pt x="250353" y="554964"/>
                </a:lnTo>
                <a:lnTo>
                  <a:pt x="205965" y="545154"/>
                </a:lnTo>
                <a:lnTo>
                  <a:pt x="163298" y="528803"/>
                </a:lnTo>
                <a:lnTo>
                  <a:pt x="123214" y="505912"/>
                </a:lnTo>
                <a:lnTo>
                  <a:pt x="86572" y="476481"/>
                </a:lnTo>
                <a:lnTo>
                  <a:pt x="55406" y="441884"/>
                </a:lnTo>
                <a:lnTo>
                  <a:pt x="31166" y="404036"/>
                </a:lnTo>
                <a:lnTo>
                  <a:pt x="13851" y="363751"/>
                </a:lnTo>
                <a:lnTo>
                  <a:pt x="3462" y="321840"/>
                </a:lnTo>
                <a:lnTo>
                  <a:pt x="0" y="279117"/>
                </a:lnTo>
                <a:lnTo>
                  <a:pt x="3462" y="236394"/>
                </a:lnTo>
                <a:lnTo>
                  <a:pt x="13851" y="194483"/>
                </a:lnTo>
                <a:lnTo>
                  <a:pt x="31166" y="154198"/>
                </a:lnTo>
                <a:lnTo>
                  <a:pt x="55406" y="116350"/>
                </a:lnTo>
                <a:lnTo>
                  <a:pt x="86572" y="81753"/>
                </a:lnTo>
                <a:lnTo>
                  <a:pt x="123214" y="52321"/>
                </a:lnTo>
                <a:lnTo>
                  <a:pt x="163298" y="29431"/>
                </a:lnTo>
                <a:lnTo>
                  <a:pt x="205965" y="13080"/>
                </a:lnTo>
                <a:lnTo>
                  <a:pt x="250353" y="3270"/>
                </a:lnTo>
                <a:lnTo>
                  <a:pt x="295602" y="0"/>
                </a:lnTo>
                <a:lnTo>
                  <a:pt x="340850" y="3270"/>
                </a:lnTo>
                <a:lnTo>
                  <a:pt x="385239" y="13080"/>
                </a:lnTo>
                <a:lnTo>
                  <a:pt x="427905" y="29431"/>
                </a:lnTo>
                <a:lnTo>
                  <a:pt x="467989" y="52321"/>
                </a:lnTo>
                <a:lnTo>
                  <a:pt x="504631" y="81753"/>
                </a:lnTo>
                <a:close/>
              </a:path>
            </a:pathLst>
          </a:custGeom>
          <a:ln w="25399">
            <a:solidFill>
              <a:srgbClr val="C8250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 txBox="1"/>
          <p:nvPr/>
        </p:nvSpPr>
        <p:spPr>
          <a:xfrm>
            <a:off x="9419196" y="8588054"/>
            <a:ext cx="1004569" cy="5111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-635" algn="ctr">
              <a:lnSpc>
                <a:spcPct val="101099"/>
              </a:lnSpc>
            </a:pPr>
            <a:r>
              <a:rPr sz="1100" b="1" spc="-40" dirty="0">
                <a:solidFill>
                  <a:srgbClr val="AA3F00"/>
                </a:solidFill>
                <a:latin typeface="Palatino Linotype"/>
                <a:cs typeface="Palatino Linotype"/>
              </a:rPr>
              <a:t>Euthanasia:  </a:t>
            </a:r>
            <a:r>
              <a:rPr sz="1000" dirty="0">
                <a:latin typeface="Garamond"/>
                <a:cs typeface="Garamond"/>
              </a:rPr>
              <a:t>CO2 </a:t>
            </a:r>
            <a:r>
              <a:rPr sz="1000" spc="5" dirty="0">
                <a:latin typeface="Garamond"/>
                <a:cs typeface="Garamond"/>
              </a:rPr>
              <a:t>overdose,  </a:t>
            </a:r>
            <a:r>
              <a:rPr sz="1000" spc="15" dirty="0">
                <a:latin typeface="Garamond"/>
                <a:cs typeface="Garamond"/>
              </a:rPr>
              <a:t>cervical</a:t>
            </a:r>
            <a:r>
              <a:rPr sz="1000" spc="-95" dirty="0">
                <a:latin typeface="Garamond"/>
                <a:cs typeface="Garamond"/>
              </a:rPr>
              <a:t> </a:t>
            </a:r>
            <a:r>
              <a:rPr sz="1000" spc="20" dirty="0">
                <a:latin typeface="Garamond"/>
                <a:cs typeface="Garamond"/>
              </a:rPr>
              <a:t>dislocation</a:t>
            </a:r>
            <a:endParaRPr sz="1000">
              <a:latin typeface="Garamond"/>
              <a:cs typeface="Garamond"/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D5F2FF2D-B986-4B99-AF62-DB697D0DA712}"/>
              </a:ext>
            </a:extLst>
          </p:cNvPr>
          <p:cNvSpPr txBox="1"/>
          <p:nvPr/>
        </p:nvSpPr>
        <p:spPr>
          <a:xfrm>
            <a:off x="10790885" y="76200"/>
            <a:ext cx="1830705" cy="52322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FF0000"/>
                </a:solidFill>
              </a:rPr>
              <a:t>EXAMPLE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11177" y="4553711"/>
            <a:ext cx="2680335" cy="4413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01600" marR="105410" algn="ctr">
              <a:lnSpc>
                <a:spcPts val="1180"/>
              </a:lnSpc>
            </a:pPr>
            <a:r>
              <a:rPr sz="1000" dirty="0">
                <a:latin typeface="Gill Sans MT"/>
                <a:cs typeface="Gill Sans MT"/>
              </a:rPr>
              <a:t>Establish </a:t>
            </a:r>
            <a:r>
              <a:rPr sz="1000" b="1" spc="40" dirty="0">
                <a:latin typeface="Gill Sans MT"/>
                <a:cs typeface="Gill Sans MT"/>
              </a:rPr>
              <a:t>1</a:t>
            </a:r>
            <a:r>
              <a:rPr sz="975" b="1" spc="60" baseline="21367" dirty="0">
                <a:latin typeface="Gill Sans MT"/>
                <a:cs typeface="Gill Sans MT"/>
              </a:rPr>
              <a:t>st </a:t>
            </a:r>
            <a:r>
              <a:rPr sz="1000" b="1" spc="40" dirty="0">
                <a:latin typeface="Gill Sans MT"/>
                <a:cs typeface="Gill Sans MT"/>
              </a:rPr>
              <a:t>generation </a:t>
            </a:r>
            <a:r>
              <a:rPr sz="1000" spc="-5" dirty="0">
                <a:latin typeface="Gill Sans MT"/>
                <a:cs typeface="Gill Sans MT"/>
              </a:rPr>
              <a:t>harem breeding</a:t>
            </a:r>
            <a:r>
              <a:rPr sz="1000" spc="-100" dirty="0">
                <a:latin typeface="Gill Sans MT"/>
                <a:cs typeface="Gill Sans MT"/>
              </a:rPr>
              <a:t> </a:t>
            </a:r>
            <a:r>
              <a:rPr sz="1000" spc="-5" dirty="0">
                <a:latin typeface="Gill Sans MT"/>
                <a:cs typeface="Gill Sans MT"/>
              </a:rPr>
              <a:t>with  </a:t>
            </a:r>
            <a:r>
              <a:rPr sz="1500" baseline="5555" dirty="0">
                <a:latin typeface="Gill Sans MT"/>
                <a:cs typeface="Gill Sans MT"/>
              </a:rPr>
              <a:t>2 males (Cx</a:t>
            </a:r>
            <a:r>
              <a:rPr sz="650" dirty="0">
                <a:latin typeface="Gill Sans MT"/>
                <a:cs typeface="Gill Sans MT"/>
              </a:rPr>
              <a:t>3</a:t>
            </a:r>
            <a:r>
              <a:rPr sz="1500" baseline="5555" dirty="0">
                <a:latin typeface="Gill Sans MT"/>
                <a:cs typeface="Gill Sans MT"/>
              </a:rPr>
              <a:t>cr1</a:t>
            </a:r>
            <a:r>
              <a:rPr sz="975" baseline="25641" dirty="0">
                <a:latin typeface="Gill Sans MT"/>
                <a:cs typeface="Gill Sans MT"/>
              </a:rPr>
              <a:t>CreER</a:t>
            </a:r>
            <a:r>
              <a:rPr sz="1500" baseline="5555" dirty="0">
                <a:latin typeface="Gill Sans MT"/>
                <a:cs typeface="Gill Sans MT"/>
              </a:rPr>
              <a:t>)</a:t>
            </a:r>
            <a:r>
              <a:rPr sz="1500" spc="-120" baseline="5555" dirty="0">
                <a:latin typeface="Gill Sans MT"/>
                <a:cs typeface="Gill Sans MT"/>
              </a:rPr>
              <a:t> </a:t>
            </a:r>
            <a:r>
              <a:rPr sz="1500" baseline="5555" dirty="0">
                <a:latin typeface="Gill Sans MT"/>
                <a:cs typeface="Gill Sans MT"/>
              </a:rPr>
              <a:t>and</a:t>
            </a:r>
            <a:endParaRPr sz="1500" baseline="5555">
              <a:latin typeface="Gill Sans MT"/>
              <a:cs typeface="Gill Sans MT"/>
            </a:endParaRPr>
          </a:p>
          <a:p>
            <a:pPr algn="ctr">
              <a:lnSpc>
                <a:spcPts val="985"/>
              </a:lnSpc>
            </a:pPr>
            <a:r>
              <a:rPr sz="1000" dirty="0">
                <a:latin typeface="Gill Sans MT"/>
                <a:cs typeface="Gill Sans MT"/>
              </a:rPr>
              <a:t>8 </a:t>
            </a:r>
            <a:r>
              <a:rPr sz="1000" spc="-5" dirty="0">
                <a:latin typeface="Gill Sans MT"/>
                <a:cs typeface="Gill Sans MT"/>
              </a:rPr>
              <a:t>females (mice with floxed gene-of-interest</a:t>
            </a:r>
            <a:r>
              <a:rPr sz="1000" spc="20" dirty="0">
                <a:latin typeface="Gill Sans MT"/>
                <a:cs typeface="Gill Sans MT"/>
              </a:rPr>
              <a:t> </a:t>
            </a:r>
            <a:r>
              <a:rPr sz="1000" dirty="0">
                <a:latin typeface="Gill Sans MT"/>
                <a:cs typeface="Gill Sans MT"/>
              </a:rPr>
              <a:t>[GOI])</a:t>
            </a:r>
            <a:endParaRPr sz="1000">
              <a:latin typeface="Gill Sans MT"/>
              <a:cs typeface="Gill Sans MT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228860" y="2933863"/>
            <a:ext cx="725170" cy="0"/>
          </a:xfrm>
          <a:custGeom>
            <a:avLst/>
            <a:gdLst/>
            <a:ahLst/>
            <a:cxnLst/>
            <a:rect l="l" t="t" r="r" b="b"/>
            <a:pathLst>
              <a:path w="725170">
                <a:moveTo>
                  <a:pt x="0" y="0"/>
                </a:moveTo>
                <a:lnTo>
                  <a:pt x="712089" y="0"/>
                </a:lnTo>
                <a:lnTo>
                  <a:pt x="724789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940949" y="2872903"/>
            <a:ext cx="121920" cy="121920"/>
          </a:xfrm>
          <a:custGeom>
            <a:avLst/>
            <a:gdLst/>
            <a:ahLst/>
            <a:cxnLst/>
            <a:rect l="l" t="t" r="r" b="b"/>
            <a:pathLst>
              <a:path w="121920" h="121919">
                <a:moveTo>
                  <a:pt x="0" y="0"/>
                </a:moveTo>
                <a:lnTo>
                  <a:pt x="0" y="121920"/>
                </a:lnTo>
                <a:lnTo>
                  <a:pt x="121920" y="6096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579297" y="2388829"/>
            <a:ext cx="420134" cy="1397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479464" y="2388829"/>
            <a:ext cx="420134" cy="1397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579297" y="3241012"/>
            <a:ext cx="420134" cy="1397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5479464" y="3241012"/>
            <a:ext cx="420134" cy="1397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4673600" y="3761740"/>
            <a:ext cx="1254125" cy="4337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ctr">
              <a:lnSpc>
                <a:spcPts val="1100"/>
              </a:lnSpc>
            </a:pPr>
            <a:r>
              <a:rPr sz="1000" spc="-5" dirty="0">
                <a:latin typeface="Gill Sans MT"/>
                <a:cs typeface="Gill Sans MT"/>
              </a:rPr>
              <a:t>pregnant</a:t>
            </a:r>
            <a:r>
              <a:rPr sz="1000" spc="-30" dirty="0">
                <a:latin typeface="Gill Sans MT"/>
                <a:cs typeface="Gill Sans MT"/>
              </a:rPr>
              <a:t> </a:t>
            </a:r>
            <a:r>
              <a:rPr sz="1000" spc="-5" dirty="0">
                <a:latin typeface="Gill Sans MT"/>
                <a:cs typeface="Gill Sans MT"/>
              </a:rPr>
              <a:t>females</a:t>
            </a:r>
            <a:r>
              <a:rPr sz="1000" spc="-30" dirty="0">
                <a:latin typeface="Gill Sans MT"/>
                <a:cs typeface="Gill Sans MT"/>
              </a:rPr>
              <a:t> </a:t>
            </a:r>
            <a:r>
              <a:rPr sz="1000" dirty="0">
                <a:latin typeface="Gill Sans MT"/>
                <a:cs typeface="Gill Sans MT"/>
              </a:rPr>
              <a:t>placed  </a:t>
            </a:r>
            <a:r>
              <a:rPr sz="1000" spc="-5" dirty="0">
                <a:latin typeface="Gill Sans MT"/>
                <a:cs typeface="Gill Sans MT"/>
              </a:rPr>
              <a:t>in individual</a:t>
            </a:r>
            <a:r>
              <a:rPr sz="1000" spc="-85" dirty="0">
                <a:latin typeface="Gill Sans MT"/>
                <a:cs typeface="Gill Sans MT"/>
              </a:rPr>
              <a:t> </a:t>
            </a:r>
            <a:r>
              <a:rPr sz="1000" dirty="0">
                <a:latin typeface="Gill Sans MT"/>
                <a:cs typeface="Gill Sans MT"/>
              </a:rPr>
              <a:t>cages</a:t>
            </a:r>
            <a:endParaRPr sz="1000">
              <a:latin typeface="Gill Sans MT"/>
              <a:cs typeface="Gill Sans MT"/>
            </a:endParaRPr>
          </a:p>
          <a:p>
            <a:pPr marL="10160" algn="ctr">
              <a:lnSpc>
                <a:spcPts val="1080"/>
              </a:lnSpc>
            </a:pPr>
            <a:r>
              <a:rPr sz="1000" dirty="0">
                <a:latin typeface="Gill Sans MT"/>
                <a:cs typeface="Gill Sans MT"/>
              </a:rPr>
              <a:t>to </a:t>
            </a:r>
            <a:r>
              <a:rPr sz="1000" spc="-10" dirty="0">
                <a:latin typeface="Gill Sans MT"/>
                <a:cs typeface="Gill Sans MT"/>
              </a:rPr>
              <a:t>give</a:t>
            </a:r>
            <a:r>
              <a:rPr sz="1000" spc="-70" dirty="0">
                <a:latin typeface="Gill Sans MT"/>
                <a:cs typeface="Gill Sans MT"/>
              </a:rPr>
              <a:t> </a:t>
            </a:r>
            <a:r>
              <a:rPr sz="1000" dirty="0">
                <a:latin typeface="Gill Sans MT"/>
                <a:cs typeface="Gill Sans MT"/>
              </a:rPr>
              <a:t>birth</a:t>
            </a:r>
            <a:endParaRPr sz="1000">
              <a:latin typeface="Gill Sans MT"/>
              <a:cs typeface="Gill Sans MT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6625713" y="2933863"/>
            <a:ext cx="725170" cy="0"/>
          </a:xfrm>
          <a:custGeom>
            <a:avLst/>
            <a:gdLst/>
            <a:ahLst/>
            <a:cxnLst/>
            <a:rect l="l" t="t" r="r" b="b"/>
            <a:pathLst>
              <a:path w="725170">
                <a:moveTo>
                  <a:pt x="0" y="0"/>
                </a:moveTo>
                <a:lnTo>
                  <a:pt x="712089" y="0"/>
                </a:lnTo>
                <a:lnTo>
                  <a:pt x="724789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7337802" y="2872903"/>
            <a:ext cx="121920" cy="121920"/>
          </a:xfrm>
          <a:custGeom>
            <a:avLst/>
            <a:gdLst/>
            <a:ahLst/>
            <a:cxnLst/>
            <a:rect l="l" t="t" r="r" b="b"/>
            <a:pathLst>
              <a:path w="121920" h="121919">
                <a:moveTo>
                  <a:pt x="0" y="0"/>
                </a:moveTo>
                <a:lnTo>
                  <a:pt x="0" y="121920"/>
                </a:lnTo>
                <a:lnTo>
                  <a:pt x="121920" y="6096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8131577" y="2447888"/>
            <a:ext cx="420134" cy="1397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1231900" y="7305040"/>
            <a:ext cx="2085339" cy="5734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9700" marR="132080" algn="ctr">
              <a:lnSpc>
                <a:spcPts val="1100"/>
              </a:lnSpc>
            </a:pPr>
            <a:r>
              <a:rPr sz="1000" dirty="0">
                <a:latin typeface="Gill Sans MT"/>
                <a:cs typeface="Gill Sans MT"/>
              </a:rPr>
              <a:t>pups genotyped </a:t>
            </a:r>
            <a:r>
              <a:rPr sz="1000" spc="-5" dirty="0">
                <a:latin typeface="Gill Sans MT"/>
                <a:cs typeface="Gill Sans MT"/>
              </a:rPr>
              <a:t>by </a:t>
            </a:r>
            <a:r>
              <a:rPr sz="1000" dirty="0">
                <a:latin typeface="Gill Sans MT"/>
                <a:cs typeface="Gill Sans MT"/>
              </a:rPr>
              <a:t>tail snip</a:t>
            </a:r>
            <a:r>
              <a:rPr sz="1000" spc="-75" dirty="0">
                <a:latin typeface="Gill Sans MT"/>
                <a:cs typeface="Gill Sans MT"/>
              </a:rPr>
              <a:t> </a:t>
            </a:r>
            <a:r>
              <a:rPr sz="1000" spc="-5" dirty="0">
                <a:latin typeface="Gill Sans MT"/>
                <a:cs typeface="Gill Sans MT"/>
              </a:rPr>
              <a:t>analysis  </a:t>
            </a:r>
            <a:r>
              <a:rPr sz="1000" spc="-15" dirty="0">
                <a:latin typeface="Gill Sans MT"/>
                <a:cs typeface="Gill Sans MT"/>
              </a:rPr>
              <a:t>(day </a:t>
            </a:r>
            <a:r>
              <a:rPr sz="1000" dirty="0">
                <a:latin typeface="Gill Sans MT"/>
                <a:cs typeface="Gill Sans MT"/>
              </a:rPr>
              <a:t>14-18), </a:t>
            </a:r>
            <a:r>
              <a:rPr sz="1000" spc="-5" dirty="0">
                <a:latin typeface="Gill Sans MT"/>
                <a:cs typeface="Gill Sans MT"/>
              </a:rPr>
              <a:t>weaned </a:t>
            </a:r>
            <a:r>
              <a:rPr sz="1000" spc="-15" dirty="0">
                <a:latin typeface="Gill Sans MT"/>
                <a:cs typeface="Gill Sans MT"/>
              </a:rPr>
              <a:t>day</a:t>
            </a:r>
            <a:r>
              <a:rPr sz="1000" spc="-140" dirty="0">
                <a:latin typeface="Gill Sans MT"/>
                <a:cs typeface="Gill Sans MT"/>
              </a:rPr>
              <a:t> </a:t>
            </a:r>
            <a:r>
              <a:rPr sz="1000" dirty="0">
                <a:latin typeface="Gill Sans MT"/>
                <a:cs typeface="Gill Sans MT"/>
              </a:rPr>
              <a:t>28</a:t>
            </a:r>
            <a:r>
              <a:rPr sz="1000" spc="-15" dirty="0">
                <a:latin typeface="Gill Sans MT"/>
                <a:cs typeface="Gill Sans MT"/>
              </a:rPr>
              <a:t> </a:t>
            </a:r>
            <a:r>
              <a:rPr sz="1000" spc="-5" dirty="0">
                <a:latin typeface="Gill Sans MT"/>
                <a:cs typeface="Gill Sans MT"/>
              </a:rPr>
              <a:t>correct </a:t>
            </a:r>
            <a:r>
              <a:rPr sz="1000" dirty="0">
                <a:latin typeface="Gill Sans MT"/>
                <a:cs typeface="Gill Sans MT"/>
              </a:rPr>
              <a:t> genotype:</a:t>
            </a:r>
            <a:r>
              <a:rPr sz="1000" spc="-204" dirty="0">
                <a:latin typeface="Gill Sans MT"/>
                <a:cs typeface="Gill Sans MT"/>
              </a:rPr>
              <a:t> </a:t>
            </a:r>
            <a:r>
              <a:rPr sz="1000" dirty="0">
                <a:latin typeface="Gill Sans MT"/>
                <a:cs typeface="Gill Sans MT"/>
              </a:rPr>
              <a:t>~12.5%</a:t>
            </a:r>
            <a:endParaRPr sz="1000">
              <a:latin typeface="Gill Sans MT"/>
              <a:cs typeface="Gill Sans MT"/>
            </a:endParaRPr>
          </a:p>
          <a:p>
            <a:pPr algn="ctr">
              <a:lnSpc>
                <a:spcPts val="1080"/>
              </a:lnSpc>
            </a:pPr>
            <a:r>
              <a:rPr sz="1000" dirty="0">
                <a:latin typeface="Gill Sans MT"/>
                <a:cs typeface="Gill Sans MT"/>
              </a:rPr>
              <a:t>use 12.5% of </a:t>
            </a:r>
            <a:r>
              <a:rPr sz="1000" spc="-5" dirty="0">
                <a:latin typeface="Gill Sans MT"/>
                <a:cs typeface="Gill Sans MT"/>
              </a:rPr>
              <a:t>remaining </a:t>
            </a:r>
            <a:r>
              <a:rPr sz="1000" dirty="0">
                <a:latin typeface="Gill Sans MT"/>
                <a:cs typeface="Gill Sans MT"/>
              </a:rPr>
              <a:t>mice as</a:t>
            </a:r>
            <a:r>
              <a:rPr sz="1000" spc="-55" dirty="0">
                <a:latin typeface="Gill Sans MT"/>
                <a:cs typeface="Gill Sans MT"/>
              </a:rPr>
              <a:t> </a:t>
            </a:r>
            <a:r>
              <a:rPr sz="1000" spc="-5" dirty="0">
                <a:latin typeface="Gill Sans MT"/>
                <a:cs typeface="Gill Sans MT"/>
              </a:rPr>
              <a:t>controls</a:t>
            </a:r>
            <a:endParaRPr sz="1000">
              <a:latin typeface="Gill Sans MT"/>
              <a:cs typeface="Gill Sans MT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8657257" y="3470071"/>
            <a:ext cx="0" cy="398780"/>
          </a:xfrm>
          <a:custGeom>
            <a:avLst/>
            <a:gdLst/>
            <a:ahLst/>
            <a:cxnLst/>
            <a:rect l="l" t="t" r="r" b="b"/>
            <a:pathLst>
              <a:path h="398779">
                <a:moveTo>
                  <a:pt x="0" y="0"/>
                </a:moveTo>
                <a:lnTo>
                  <a:pt x="0" y="398779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8596296" y="3856151"/>
            <a:ext cx="121920" cy="121920"/>
          </a:xfrm>
          <a:custGeom>
            <a:avLst/>
            <a:gdLst/>
            <a:ahLst/>
            <a:cxnLst/>
            <a:rect l="l" t="t" r="r" b="b"/>
            <a:pathLst>
              <a:path w="121920" h="121920">
                <a:moveTo>
                  <a:pt x="121920" y="0"/>
                </a:moveTo>
                <a:lnTo>
                  <a:pt x="0" y="0"/>
                </a:lnTo>
                <a:lnTo>
                  <a:pt x="60960" y="121920"/>
                </a:lnTo>
                <a:lnTo>
                  <a:pt x="12192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8966138" y="5031740"/>
            <a:ext cx="2825750" cy="4337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8900" marR="76200" algn="ctr">
              <a:lnSpc>
                <a:spcPts val="1100"/>
              </a:lnSpc>
            </a:pPr>
            <a:r>
              <a:rPr sz="1000" dirty="0">
                <a:latin typeface="Gill Sans MT"/>
                <a:cs typeface="Gill Sans MT"/>
              </a:rPr>
              <a:t>1</a:t>
            </a:r>
            <a:r>
              <a:rPr sz="975" baseline="21367" dirty="0">
                <a:latin typeface="Gill Sans MT"/>
                <a:cs typeface="Gill Sans MT"/>
              </a:rPr>
              <a:t>st </a:t>
            </a:r>
            <a:r>
              <a:rPr sz="1000" dirty="0">
                <a:latin typeface="Gill Sans MT"/>
                <a:cs typeface="Gill Sans MT"/>
              </a:rPr>
              <a:t>generation offsprings </a:t>
            </a:r>
            <a:r>
              <a:rPr sz="1000" spc="-10" dirty="0">
                <a:latin typeface="Gill Sans MT"/>
                <a:cs typeface="Gill Sans MT"/>
              </a:rPr>
              <a:t>are </a:t>
            </a:r>
            <a:r>
              <a:rPr sz="1000" spc="-5" dirty="0">
                <a:latin typeface="Gill Sans MT"/>
                <a:cs typeface="Gill Sans MT"/>
              </a:rPr>
              <a:t>hemizygous CreER </a:t>
            </a:r>
            <a:r>
              <a:rPr sz="1000" dirty="0">
                <a:latin typeface="Gill Sans MT"/>
                <a:cs typeface="Gill Sans MT"/>
              </a:rPr>
              <a:t>and  </a:t>
            </a:r>
            <a:r>
              <a:rPr sz="1000" spc="-5" dirty="0">
                <a:latin typeface="Gill Sans MT"/>
                <a:cs typeface="Gill Sans MT"/>
              </a:rPr>
              <a:t>heterozygous floxed</a:t>
            </a:r>
            <a:r>
              <a:rPr sz="1000" spc="-70" dirty="0">
                <a:latin typeface="Gill Sans MT"/>
                <a:cs typeface="Gill Sans MT"/>
              </a:rPr>
              <a:t> </a:t>
            </a:r>
            <a:r>
              <a:rPr sz="1000" spc="-5" dirty="0">
                <a:latin typeface="Gill Sans MT"/>
                <a:cs typeface="Gill Sans MT"/>
              </a:rPr>
              <a:t>GOI</a:t>
            </a:r>
            <a:endParaRPr sz="1000">
              <a:latin typeface="Gill Sans MT"/>
              <a:cs typeface="Gill Sans MT"/>
            </a:endParaRPr>
          </a:p>
          <a:p>
            <a:pPr algn="ctr">
              <a:lnSpc>
                <a:spcPts val="1080"/>
              </a:lnSpc>
            </a:pPr>
            <a:r>
              <a:rPr sz="1000" spc="-5" dirty="0">
                <a:latin typeface="Gill Sans MT"/>
                <a:cs typeface="Gill Sans MT"/>
              </a:rPr>
              <a:t>Correct </a:t>
            </a:r>
            <a:r>
              <a:rPr sz="1000" dirty="0">
                <a:latin typeface="Gill Sans MT"/>
                <a:cs typeface="Gill Sans MT"/>
              </a:rPr>
              <a:t>sex </a:t>
            </a:r>
            <a:r>
              <a:rPr sz="1000" spc="-5" dirty="0">
                <a:latin typeface="Gill Sans MT"/>
                <a:cs typeface="Gill Sans MT"/>
              </a:rPr>
              <a:t>for </a:t>
            </a:r>
            <a:r>
              <a:rPr sz="1000" dirty="0">
                <a:latin typeface="Gill Sans MT"/>
                <a:cs typeface="Gill Sans MT"/>
              </a:rPr>
              <a:t>2</a:t>
            </a:r>
            <a:r>
              <a:rPr sz="975" baseline="21367" dirty="0">
                <a:latin typeface="Gill Sans MT"/>
                <a:cs typeface="Gill Sans MT"/>
              </a:rPr>
              <a:t>nd </a:t>
            </a:r>
            <a:r>
              <a:rPr sz="1000" dirty="0">
                <a:latin typeface="Gill Sans MT"/>
                <a:cs typeface="Gill Sans MT"/>
              </a:rPr>
              <a:t>generation </a:t>
            </a:r>
            <a:r>
              <a:rPr sz="1000" spc="-5" dirty="0">
                <a:latin typeface="Gill Sans MT"/>
                <a:cs typeface="Gill Sans MT"/>
              </a:rPr>
              <a:t>breeding: </a:t>
            </a:r>
            <a:r>
              <a:rPr sz="1000" dirty="0">
                <a:latin typeface="Gill Sans MT"/>
                <a:cs typeface="Gill Sans MT"/>
              </a:rPr>
              <a:t>males</a:t>
            </a:r>
            <a:r>
              <a:rPr sz="1000" spc="-150" dirty="0">
                <a:latin typeface="Gill Sans MT"/>
                <a:cs typeface="Gill Sans MT"/>
              </a:rPr>
              <a:t> </a:t>
            </a:r>
            <a:r>
              <a:rPr sz="1000" spc="-5" dirty="0">
                <a:latin typeface="Gill Sans MT"/>
                <a:cs typeface="Gill Sans MT"/>
              </a:rPr>
              <a:t>(~50%)</a:t>
            </a:r>
            <a:endParaRPr sz="1000">
              <a:latin typeface="Gill Sans MT"/>
              <a:cs typeface="Gill Sans MT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9499651" y="2745739"/>
            <a:ext cx="1830705" cy="294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28600" marR="5080" indent="-215900">
              <a:lnSpc>
                <a:spcPts val="1100"/>
              </a:lnSpc>
            </a:pPr>
            <a:r>
              <a:rPr sz="1000" dirty="0">
                <a:latin typeface="Gill Sans MT"/>
                <a:cs typeface="Gill Sans MT"/>
              </a:rPr>
              <a:t>pups genotyped </a:t>
            </a:r>
            <a:r>
              <a:rPr sz="1000" spc="-5" dirty="0">
                <a:latin typeface="Gill Sans MT"/>
                <a:cs typeface="Gill Sans MT"/>
              </a:rPr>
              <a:t>by </a:t>
            </a:r>
            <a:r>
              <a:rPr sz="1000" dirty="0">
                <a:latin typeface="Gill Sans MT"/>
                <a:cs typeface="Gill Sans MT"/>
              </a:rPr>
              <a:t>tail snip</a:t>
            </a:r>
            <a:r>
              <a:rPr sz="1000" spc="-75" dirty="0">
                <a:latin typeface="Gill Sans MT"/>
                <a:cs typeface="Gill Sans MT"/>
              </a:rPr>
              <a:t> </a:t>
            </a:r>
            <a:r>
              <a:rPr sz="1000" spc="-5" dirty="0">
                <a:latin typeface="Gill Sans MT"/>
                <a:cs typeface="Gill Sans MT"/>
              </a:rPr>
              <a:t>analysis  </a:t>
            </a:r>
            <a:r>
              <a:rPr sz="1000" spc="-15" dirty="0">
                <a:latin typeface="Gill Sans MT"/>
                <a:cs typeface="Gill Sans MT"/>
              </a:rPr>
              <a:t>(day </a:t>
            </a:r>
            <a:r>
              <a:rPr sz="1000" dirty="0">
                <a:latin typeface="Gill Sans MT"/>
                <a:cs typeface="Gill Sans MT"/>
              </a:rPr>
              <a:t>14-18), </a:t>
            </a:r>
            <a:r>
              <a:rPr sz="1000" spc="-5" dirty="0">
                <a:latin typeface="Gill Sans MT"/>
                <a:cs typeface="Gill Sans MT"/>
              </a:rPr>
              <a:t>weaned </a:t>
            </a:r>
            <a:r>
              <a:rPr sz="1000" spc="-15" dirty="0">
                <a:latin typeface="Gill Sans MT"/>
                <a:cs typeface="Gill Sans MT"/>
              </a:rPr>
              <a:t>day</a:t>
            </a:r>
            <a:r>
              <a:rPr sz="1000" spc="-160" dirty="0">
                <a:latin typeface="Gill Sans MT"/>
                <a:cs typeface="Gill Sans MT"/>
              </a:rPr>
              <a:t> </a:t>
            </a:r>
            <a:r>
              <a:rPr sz="1000" dirty="0">
                <a:latin typeface="Gill Sans MT"/>
                <a:cs typeface="Gill Sans MT"/>
              </a:rPr>
              <a:t>28</a:t>
            </a:r>
            <a:endParaRPr sz="1000">
              <a:latin typeface="Gill Sans MT"/>
              <a:cs typeface="Gill Sans MT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8657257" y="4814189"/>
            <a:ext cx="0" cy="1258570"/>
          </a:xfrm>
          <a:custGeom>
            <a:avLst/>
            <a:gdLst/>
            <a:ahLst/>
            <a:cxnLst/>
            <a:rect l="l" t="t" r="r" b="b"/>
            <a:pathLst>
              <a:path h="1258570">
                <a:moveTo>
                  <a:pt x="0" y="0"/>
                </a:moveTo>
                <a:lnTo>
                  <a:pt x="0" y="125796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8596296" y="6059450"/>
            <a:ext cx="121920" cy="121920"/>
          </a:xfrm>
          <a:custGeom>
            <a:avLst/>
            <a:gdLst/>
            <a:ahLst/>
            <a:cxnLst/>
            <a:rect l="l" t="t" r="r" b="b"/>
            <a:pathLst>
              <a:path w="121920" h="121920">
                <a:moveTo>
                  <a:pt x="121920" y="0"/>
                </a:moveTo>
                <a:lnTo>
                  <a:pt x="0" y="0"/>
                </a:lnTo>
                <a:lnTo>
                  <a:pt x="60960" y="121920"/>
                </a:lnTo>
                <a:lnTo>
                  <a:pt x="12192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8521700" y="6121400"/>
            <a:ext cx="254000" cy="5753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600" dirty="0">
                <a:latin typeface="Arial"/>
                <a:cs typeface="Arial"/>
              </a:rPr>
              <a:t>x</a:t>
            </a:r>
            <a:endParaRPr sz="36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2323896" y="2603703"/>
            <a:ext cx="254000" cy="5753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600" dirty="0">
                <a:latin typeface="Arial"/>
                <a:cs typeface="Arial"/>
              </a:rPr>
              <a:t>x</a:t>
            </a:r>
            <a:endParaRPr sz="360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7327900" y="8686800"/>
            <a:ext cx="2518410" cy="1695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latin typeface="Gill Sans MT"/>
                <a:cs typeface="Gill Sans MT"/>
              </a:rPr>
              <a:t>Establish </a:t>
            </a:r>
            <a:r>
              <a:rPr sz="1000" b="1" spc="40" dirty="0">
                <a:latin typeface="Gill Sans MT"/>
                <a:cs typeface="Gill Sans MT"/>
              </a:rPr>
              <a:t>2</a:t>
            </a:r>
            <a:r>
              <a:rPr sz="975" b="1" spc="60" baseline="21367" dirty="0">
                <a:latin typeface="Gill Sans MT"/>
                <a:cs typeface="Gill Sans MT"/>
              </a:rPr>
              <a:t>nd </a:t>
            </a:r>
            <a:r>
              <a:rPr sz="1000" b="1" spc="40" dirty="0">
                <a:latin typeface="Gill Sans MT"/>
                <a:cs typeface="Gill Sans MT"/>
              </a:rPr>
              <a:t>generation </a:t>
            </a:r>
            <a:r>
              <a:rPr sz="1000" spc="-5" dirty="0">
                <a:latin typeface="Gill Sans MT"/>
                <a:cs typeface="Gill Sans MT"/>
              </a:rPr>
              <a:t>harem breeding</a:t>
            </a:r>
            <a:r>
              <a:rPr sz="1000" spc="-105" dirty="0">
                <a:latin typeface="Gill Sans MT"/>
                <a:cs typeface="Gill Sans MT"/>
              </a:rPr>
              <a:t> </a:t>
            </a:r>
            <a:r>
              <a:rPr sz="1000" spc="-5" dirty="0">
                <a:latin typeface="Gill Sans MT"/>
                <a:cs typeface="Gill Sans MT"/>
              </a:rPr>
              <a:t>with</a:t>
            </a:r>
            <a:endParaRPr sz="1000">
              <a:latin typeface="Gill Sans MT"/>
              <a:cs typeface="Gill Sans MT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6969480" y="8966200"/>
            <a:ext cx="2750185" cy="1695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latin typeface="Gill Sans MT"/>
                <a:cs typeface="Gill Sans MT"/>
              </a:rPr>
              <a:t>and 8 </a:t>
            </a:r>
            <a:r>
              <a:rPr sz="1000" spc="-5" dirty="0">
                <a:latin typeface="Gill Sans MT"/>
                <a:cs typeface="Gill Sans MT"/>
              </a:rPr>
              <a:t>females (homo-floxed GOI </a:t>
            </a:r>
            <a:r>
              <a:rPr sz="1000" spc="-10" dirty="0">
                <a:latin typeface="Gill Sans MT"/>
                <a:cs typeface="Gill Sans MT"/>
              </a:rPr>
              <a:t>from </a:t>
            </a:r>
            <a:r>
              <a:rPr sz="1000" dirty="0">
                <a:latin typeface="Gill Sans MT"/>
                <a:cs typeface="Gill Sans MT"/>
              </a:rPr>
              <a:t>1</a:t>
            </a:r>
            <a:r>
              <a:rPr sz="975" baseline="21367" dirty="0">
                <a:latin typeface="Gill Sans MT"/>
                <a:cs typeface="Gill Sans MT"/>
              </a:rPr>
              <a:t>st</a:t>
            </a:r>
            <a:r>
              <a:rPr sz="975" spc="-37" baseline="21367" dirty="0">
                <a:latin typeface="Gill Sans MT"/>
                <a:cs typeface="Gill Sans MT"/>
              </a:rPr>
              <a:t> </a:t>
            </a:r>
            <a:r>
              <a:rPr sz="1000" dirty="0">
                <a:latin typeface="Gill Sans MT"/>
                <a:cs typeface="Gill Sans MT"/>
              </a:rPr>
              <a:t>generation</a:t>
            </a:r>
            <a:endParaRPr sz="1000">
              <a:latin typeface="Gill Sans MT"/>
              <a:cs typeface="Gill Sans MT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7467574" y="8826500"/>
            <a:ext cx="2770505" cy="3092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50"/>
              </a:lnSpc>
            </a:pPr>
            <a:r>
              <a:rPr sz="1000" dirty="0">
                <a:latin typeface="Gill Sans MT"/>
                <a:cs typeface="Gill Sans MT"/>
              </a:rPr>
              <a:t>2 males </a:t>
            </a:r>
            <a:r>
              <a:rPr sz="1000" spc="-10" dirty="0">
                <a:latin typeface="Gill Sans MT"/>
                <a:cs typeface="Gill Sans MT"/>
              </a:rPr>
              <a:t>(hemi-Cre </a:t>
            </a:r>
            <a:r>
              <a:rPr sz="1000" dirty="0">
                <a:latin typeface="Gill Sans MT"/>
                <a:cs typeface="Gill Sans MT"/>
              </a:rPr>
              <a:t>and </a:t>
            </a:r>
            <a:r>
              <a:rPr sz="1000" spc="-5" dirty="0">
                <a:latin typeface="Gill Sans MT"/>
                <a:cs typeface="Gill Sans MT"/>
              </a:rPr>
              <a:t>hetero-floxed</a:t>
            </a:r>
            <a:r>
              <a:rPr sz="1000" spc="-40" dirty="0">
                <a:latin typeface="Gill Sans MT"/>
                <a:cs typeface="Gill Sans MT"/>
              </a:rPr>
              <a:t> </a:t>
            </a:r>
            <a:r>
              <a:rPr sz="1000" spc="-5" dirty="0">
                <a:latin typeface="Gill Sans MT"/>
                <a:cs typeface="Gill Sans MT"/>
              </a:rPr>
              <a:t>GOI)</a:t>
            </a:r>
            <a:endParaRPr sz="1000">
              <a:latin typeface="Gill Sans MT"/>
              <a:cs typeface="Gill Sans MT"/>
            </a:endParaRPr>
          </a:p>
          <a:p>
            <a:pPr marR="5080" algn="r">
              <a:lnSpc>
                <a:spcPts val="1150"/>
              </a:lnSpc>
            </a:pPr>
            <a:r>
              <a:rPr sz="1000" dirty="0">
                <a:latin typeface="Gill Sans MT"/>
                <a:cs typeface="Gill Sans MT"/>
              </a:rPr>
              <a:t>b</a:t>
            </a:r>
            <a:r>
              <a:rPr sz="1000" spc="-20" dirty="0">
                <a:latin typeface="Gill Sans MT"/>
                <a:cs typeface="Gill Sans MT"/>
              </a:rPr>
              <a:t>r</a:t>
            </a:r>
            <a:r>
              <a:rPr sz="1000" dirty="0">
                <a:latin typeface="Gill Sans MT"/>
                <a:cs typeface="Gill Sans MT"/>
              </a:rPr>
              <a:t>eeding)</a:t>
            </a:r>
            <a:endParaRPr sz="1000">
              <a:latin typeface="Gill Sans MT"/>
              <a:cs typeface="Gill Sans MT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6613512" y="6507548"/>
            <a:ext cx="764540" cy="0"/>
          </a:xfrm>
          <a:custGeom>
            <a:avLst/>
            <a:gdLst/>
            <a:ahLst/>
            <a:cxnLst/>
            <a:rect l="l" t="t" r="r" b="b"/>
            <a:pathLst>
              <a:path w="764540">
                <a:moveTo>
                  <a:pt x="764425" y="0"/>
                </a:moveTo>
                <a:lnTo>
                  <a:pt x="12700" y="0"/>
                </a:lnTo>
                <a:lnTo>
                  <a:pt x="0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6504297" y="6446588"/>
            <a:ext cx="121920" cy="121920"/>
          </a:xfrm>
          <a:custGeom>
            <a:avLst/>
            <a:gdLst/>
            <a:ahLst/>
            <a:cxnLst/>
            <a:rect l="l" t="t" r="r" b="b"/>
            <a:pathLst>
              <a:path w="121920" h="121920">
                <a:moveTo>
                  <a:pt x="121920" y="0"/>
                </a:moveTo>
                <a:lnTo>
                  <a:pt x="0" y="60960"/>
                </a:lnTo>
                <a:lnTo>
                  <a:pt x="121920" y="121920"/>
                </a:lnTo>
                <a:lnTo>
                  <a:pt x="12192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4970519" y="5971459"/>
            <a:ext cx="420134" cy="1397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5870688" y="5971459"/>
            <a:ext cx="420134" cy="1397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4970519" y="6823642"/>
            <a:ext cx="420134" cy="1397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5870688" y="6823642"/>
            <a:ext cx="420134" cy="1397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 txBox="1"/>
          <p:nvPr/>
        </p:nvSpPr>
        <p:spPr>
          <a:xfrm>
            <a:off x="5067300" y="7305040"/>
            <a:ext cx="1254125" cy="4337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ctr">
              <a:lnSpc>
                <a:spcPts val="1100"/>
              </a:lnSpc>
            </a:pPr>
            <a:r>
              <a:rPr sz="1000" spc="-5" dirty="0">
                <a:latin typeface="Gill Sans MT"/>
                <a:cs typeface="Gill Sans MT"/>
              </a:rPr>
              <a:t>pregnant</a:t>
            </a:r>
            <a:r>
              <a:rPr sz="1000" spc="-30" dirty="0">
                <a:latin typeface="Gill Sans MT"/>
                <a:cs typeface="Gill Sans MT"/>
              </a:rPr>
              <a:t> </a:t>
            </a:r>
            <a:r>
              <a:rPr sz="1000" spc="-5" dirty="0">
                <a:latin typeface="Gill Sans MT"/>
                <a:cs typeface="Gill Sans MT"/>
              </a:rPr>
              <a:t>females</a:t>
            </a:r>
            <a:r>
              <a:rPr sz="1000" spc="-30" dirty="0">
                <a:latin typeface="Gill Sans MT"/>
                <a:cs typeface="Gill Sans MT"/>
              </a:rPr>
              <a:t> </a:t>
            </a:r>
            <a:r>
              <a:rPr sz="1000" dirty="0">
                <a:latin typeface="Gill Sans MT"/>
                <a:cs typeface="Gill Sans MT"/>
              </a:rPr>
              <a:t>placed  </a:t>
            </a:r>
            <a:r>
              <a:rPr sz="1000" spc="-5" dirty="0">
                <a:latin typeface="Gill Sans MT"/>
                <a:cs typeface="Gill Sans MT"/>
              </a:rPr>
              <a:t>in individual</a:t>
            </a:r>
            <a:r>
              <a:rPr sz="1000" spc="-85" dirty="0">
                <a:latin typeface="Gill Sans MT"/>
                <a:cs typeface="Gill Sans MT"/>
              </a:rPr>
              <a:t> </a:t>
            </a:r>
            <a:r>
              <a:rPr sz="1000" dirty="0">
                <a:latin typeface="Gill Sans MT"/>
                <a:cs typeface="Gill Sans MT"/>
              </a:rPr>
              <a:t>cages</a:t>
            </a:r>
            <a:endParaRPr sz="1000">
              <a:latin typeface="Gill Sans MT"/>
              <a:cs typeface="Gill Sans MT"/>
            </a:endParaRPr>
          </a:p>
          <a:p>
            <a:pPr marR="6985" algn="ctr">
              <a:lnSpc>
                <a:spcPts val="1080"/>
              </a:lnSpc>
            </a:pPr>
            <a:r>
              <a:rPr sz="1000" dirty="0">
                <a:latin typeface="Gill Sans MT"/>
                <a:cs typeface="Gill Sans MT"/>
              </a:rPr>
              <a:t>to </a:t>
            </a:r>
            <a:r>
              <a:rPr sz="1000" spc="-10" dirty="0">
                <a:latin typeface="Gill Sans MT"/>
                <a:cs typeface="Gill Sans MT"/>
              </a:rPr>
              <a:t>give</a:t>
            </a:r>
            <a:r>
              <a:rPr sz="1000" spc="-70" dirty="0">
                <a:latin typeface="Gill Sans MT"/>
                <a:cs typeface="Gill Sans MT"/>
              </a:rPr>
              <a:t> </a:t>
            </a:r>
            <a:r>
              <a:rPr sz="1000" dirty="0">
                <a:latin typeface="Gill Sans MT"/>
                <a:cs typeface="Gill Sans MT"/>
              </a:rPr>
              <a:t>birth</a:t>
            </a:r>
            <a:endParaRPr sz="1000">
              <a:latin typeface="Gill Sans MT"/>
              <a:cs typeface="Gill Sans MT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2147185" y="6551216"/>
            <a:ext cx="279400" cy="9290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2683728" y="6423559"/>
            <a:ext cx="279400" cy="9290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2683728" y="6550559"/>
            <a:ext cx="279400" cy="9290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3684830" y="6507548"/>
            <a:ext cx="1249680" cy="0"/>
          </a:xfrm>
          <a:custGeom>
            <a:avLst/>
            <a:gdLst/>
            <a:ahLst/>
            <a:cxnLst/>
            <a:rect l="l" t="t" r="r" b="b"/>
            <a:pathLst>
              <a:path w="1249679">
                <a:moveTo>
                  <a:pt x="1249438" y="0"/>
                </a:moveTo>
                <a:lnTo>
                  <a:pt x="12700" y="0"/>
                </a:lnTo>
                <a:lnTo>
                  <a:pt x="0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3575611" y="6446588"/>
            <a:ext cx="121920" cy="121920"/>
          </a:xfrm>
          <a:custGeom>
            <a:avLst/>
            <a:gdLst/>
            <a:ahLst/>
            <a:cxnLst/>
            <a:rect l="l" t="t" r="r" b="b"/>
            <a:pathLst>
              <a:path w="121920" h="121920">
                <a:moveTo>
                  <a:pt x="121920" y="0"/>
                </a:moveTo>
                <a:lnTo>
                  <a:pt x="0" y="60960"/>
                </a:lnTo>
                <a:lnTo>
                  <a:pt x="121920" y="121920"/>
                </a:lnTo>
                <a:lnTo>
                  <a:pt x="12192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1808132" y="1459904"/>
            <a:ext cx="332105" cy="531495"/>
          </a:xfrm>
          <a:custGeom>
            <a:avLst/>
            <a:gdLst/>
            <a:ahLst/>
            <a:cxnLst/>
            <a:rect l="l" t="t" r="r" b="b"/>
            <a:pathLst>
              <a:path w="332105" h="531494">
                <a:moveTo>
                  <a:pt x="21792" y="0"/>
                </a:moveTo>
                <a:lnTo>
                  <a:pt x="332087" y="518259"/>
                </a:lnTo>
                <a:lnTo>
                  <a:pt x="310295" y="531307"/>
                </a:lnTo>
                <a:lnTo>
                  <a:pt x="0" y="13047"/>
                </a:lnTo>
                <a:lnTo>
                  <a:pt x="21792" y="0"/>
                </a:lnTo>
                <a:close/>
              </a:path>
            </a:pathLst>
          </a:custGeom>
          <a:solidFill>
            <a:srgbClr val="A7AA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1810544" y="2295025"/>
            <a:ext cx="322580" cy="576580"/>
          </a:xfrm>
          <a:custGeom>
            <a:avLst/>
            <a:gdLst/>
            <a:ahLst/>
            <a:cxnLst/>
            <a:rect l="l" t="t" r="r" b="b"/>
            <a:pathLst>
              <a:path w="322580" h="576580">
                <a:moveTo>
                  <a:pt x="0" y="564085"/>
                </a:moveTo>
                <a:lnTo>
                  <a:pt x="300133" y="0"/>
                </a:lnTo>
                <a:lnTo>
                  <a:pt x="322557" y="11930"/>
                </a:lnTo>
                <a:lnTo>
                  <a:pt x="22423" y="576016"/>
                </a:lnTo>
                <a:lnTo>
                  <a:pt x="0" y="564085"/>
                </a:lnTo>
                <a:close/>
              </a:path>
            </a:pathLst>
          </a:custGeom>
          <a:solidFill>
            <a:srgbClr val="A7AA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 txBox="1"/>
          <p:nvPr/>
        </p:nvSpPr>
        <p:spPr>
          <a:xfrm>
            <a:off x="303972" y="948642"/>
            <a:ext cx="4046220" cy="287655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vert="horz" wrap="square" lIns="0" tIns="46355" rIns="0" bIns="0" rtlCol="0">
            <a:spAutoFit/>
          </a:bodyPr>
          <a:lstStyle/>
          <a:p>
            <a:pPr marL="121285">
              <a:lnSpc>
                <a:spcPct val="100000"/>
              </a:lnSpc>
              <a:spcBef>
                <a:spcPts val="365"/>
              </a:spcBef>
            </a:pPr>
            <a:r>
              <a:rPr sz="1800" b="1" spc="-7" baseline="4629" dirty="0">
                <a:latin typeface="Arial"/>
                <a:cs typeface="Arial"/>
              </a:rPr>
              <a:t>Breeding scheme 2: Cx</a:t>
            </a:r>
            <a:r>
              <a:rPr sz="800" b="1" spc="-5" dirty="0">
                <a:latin typeface="Arial"/>
                <a:cs typeface="Arial"/>
              </a:rPr>
              <a:t>3</a:t>
            </a:r>
            <a:r>
              <a:rPr sz="1800" b="1" spc="-7" baseline="4629" dirty="0">
                <a:latin typeface="Arial"/>
                <a:cs typeface="Arial"/>
              </a:rPr>
              <a:t>cr1</a:t>
            </a:r>
            <a:r>
              <a:rPr sz="1200" b="1" spc="-7" baseline="24305" dirty="0">
                <a:latin typeface="Arial"/>
                <a:cs typeface="Arial"/>
              </a:rPr>
              <a:t>CreER </a:t>
            </a:r>
            <a:r>
              <a:rPr sz="1800" b="1" spc="-7" baseline="4629" dirty="0">
                <a:latin typeface="Arial"/>
                <a:cs typeface="Arial"/>
              </a:rPr>
              <a:t>conditional KO</a:t>
            </a:r>
            <a:r>
              <a:rPr sz="1800" b="1" spc="-30" baseline="4629" dirty="0">
                <a:latin typeface="Arial"/>
                <a:cs typeface="Arial"/>
              </a:rPr>
              <a:t> </a:t>
            </a:r>
            <a:r>
              <a:rPr sz="1800" b="1" spc="-7" baseline="4629" dirty="0">
                <a:latin typeface="Arial"/>
                <a:cs typeface="Arial"/>
              </a:rPr>
              <a:t>mice</a:t>
            </a:r>
            <a:endParaRPr sz="1800" baseline="4629">
              <a:latin typeface="Arial"/>
              <a:cs typeface="Arial"/>
            </a:endParaRPr>
          </a:p>
        </p:txBody>
      </p:sp>
      <p:graphicFrame>
        <p:nvGraphicFramePr>
          <p:cNvPr id="40" name="object 40"/>
          <p:cNvGraphicFramePr>
            <a:graphicFrameLocks noGrp="1"/>
          </p:cNvGraphicFramePr>
          <p:nvPr/>
        </p:nvGraphicFramePr>
        <p:xfrm>
          <a:off x="538396" y="1458993"/>
          <a:ext cx="1269999" cy="153954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440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81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77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20294">
                <a:tc gridSpan="3">
                  <a:txBody>
                    <a:bodyPr/>
                    <a:lstStyle/>
                    <a:p>
                      <a:endParaRPr sz="1800" baseline="4629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25400">
                      <a:solidFill>
                        <a:srgbClr val="A7AAA9"/>
                      </a:solidFill>
                      <a:prstDash val="solid"/>
                    </a:lnL>
                    <a:lnR w="25400">
                      <a:solidFill>
                        <a:srgbClr val="A7AAA9"/>
                      </a:solidFill>
                      <a:prstDash val="solid"/>
                    </a:lnR>
                    <a:lnT w="25400">
                      <a:solidFill>
                        <a:srgbClr val="A7AAA9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8484">
                <a:tc>
                  <a:txBody>
                    <a:bodyPr/>
                    <a:lstStyle/>
                    <a:p>
                      <a:endParaRPr sz="1800" baseline="4629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25400">
                      <a:solidFill>
                        <a:srgbClr val="A7AAA9"/>
                      </a:solidFill>
                      <a:prstDash val="solid"/>
                    </a:lnL>
                    <a:lnR w="9525">
                      <a:solidFill>
                        <a:srgbClr val="85888D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450">
                        <a:latin typeface="Times New Roman"/>
                        <a:cs typeface="Times New Roman"/>
                      </a:endParaRPr>
                    </a:p>
                    <a:p>
                      <a:pPr marL="102870">
                        <a:lnSpc>
                          <a:spcPct val="100000"/>
                        </a:lnSpc>
                      </a:pPr>
                      <a:r>
                        <a:rPr sz="900" spc="-7" baseline="4629" dirty="0">
                          <a:latin typeface="Arial"/>
                          <a:cs typeface="Arial"/>
                        </a:rPr>
                        <a:t>Cx</a:t>
                      </a:r>
                      <a:r>
                        <a:rPr sz="400" spc="-5" dirty="0">
                          <a:latin typeface="Arial"/>
                          <a:cs typeface="Arial"/>
                        </a:rPr>
                        <a:t>3</a:t>
                      </a:r>
                      <a:r>
                        <a:rPr sz="900" spc="-7" baseline="4629" dirty="0">
                          <a:latin typeface="Arial"/>
                          <a:cs typeface="Arial"/>
                        </a:rPr>
                        <a:t>cr1</a:t>
                      </a:r>
                      <a:r>
                        <a:rPr sz="600" spc="-7" baseline="27777" dirty="0">
                          <a:latin typeface="Arial"/>
                          <a:cs typeface="Arial"/>
                        </a:rPr>
                        <a:t>CreER</a:t>
                      </a:r>
                      <a:endParaRPr sz="600" baseline="27777">
                        <a:latin typeface="Arial"/>
                        <a:cs typeface="Arial"/>
                      </a:endParaRPr>
                    </a:p>
                  </a:txBody>
                  <a:tcPr marL="0" marR="0" marT="6985" marB="0">
                    <a:lnL w="9525">
                      <a:solidFill>
                        <a:srgbClr val="85888D"/>
                      </a:solidFill>
                      <a:prstDash val="solid"/>
                    </a:lnL>
                    <a:lnR w="9525">
                      <a:solidFill>
                        <a:srgbClr val="85888D"/>
                      </a:solidFill>
                      <a:prstDash val="solid"/>
                    </a:lnR>
                    <a:lnT w="9525">
                      <a:solidFill>
                        <a:srgbClr val="85888D"/>
                      </a:solidFill>
                      <a:prstDash val="solid"/>
                    </a:lnT>
                    <a:lnB w="9525">
                      <a:solidFill>
                        <a:srgbClr val="85888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600" baseline="27777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85888D"/>
                      </a:solidFill>
                      <a:prstDash val="solid"/>
                    </a:lnL>
                    <a:lnR w="25400">
                      <a:solidFill>
                        <a:srgbClr val="A7AAA9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6050">
                <a:tc>
                  <a:txBody>
                    <a:bodyPr/>
                    <a:lstStyle/>
                    <a:p>
                      <a:endParaRPr sz="600" baseline="27777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25400">
                      <a:solidFill>
                        <a:srgbClr val="A7AAA9"/>
                      </a:solidFill>
                      <a:prstDash val="solid"/>
                    </a:lnL>
                    <a:lnR w="9525">
                      <a:solidFill>
                        <a:srgbClr val="85888D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985" marB="0">
                    <a:lnL w="9525">
                      <a:solidFill>
                        <a:srgbClr val="85888D"/>
                      </a:solidFill>
                      <a:prstDash val="solid"/>
                    </a:lnL>
                    <a:lnR w="9525">
                      <a:solidFill>
                        <a:srgbClr val="85888D"/>
                      </a:solidFill>
                      <a:prstDash val="solid"/>
                    </a:lnR>
                    <a:lnT w="9525">
                      <a:solidFill>
                        <a:srgbClr val="85888D"/>
                      </a:solidFill>
                      <a:prstDash val="solid"/>
                    </a:lnT>
                    <a:lnB w="9525">
                      <a:solidFill>
                        <a:srgbClr val="85888D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endParaRPr sz="600" baseline="27777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85888D"/>
                      </a:solidFill>
                      <a:prstDash val="solid"/>
                    </a:lnL>
                    <a:lnR w="25400">
                      <a:solidFill>
                        <a:srgbClr val="A7AAA9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4641">
                <a:tc>
                  <a:txBody>
                    <a:bodyPr/>
                    <a:lstStyle/>
                    <a:p>
                      <a:endParaRPr sz="600" baseline="27777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25400">
                      <a:solidFill>
                        <a:srgbClr val="A7AAA9"/>
                      </a:solidFill>
                      <a:prstDash val="solid"/>
                    </a:lnL>
                    <a:lnR w="9525">
                      <a:solidFill>
                        <a:srgbClr val="85888D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650">
                        <a:latin typeface="Times New Roman"/>
                        <a:cs typeface="Times New Roman"/>
                      </a:endParaRPr>
                    </a:p>
                    <a:p>
                      <a:pPr marL="102870">
                        <a:lnSpc>
                          <a:spcPct val="100000"/>
                        </a:lnSpc>
                      </a:pPr>
                      <a:r>
                        <a:rPr sz="900" spc="-7" baseline="4629" dirty="0">
                          <a:latin typeface="Arial"/>
                          <a:cs typeface="Arial"/>
                        </a:rPr>
                        <a:t>Cx</a:t>
                      </a:r>
                      <a:r>
                        <a:rPr sz="400" spc="-5" dirty="0">
                          <a:latin typeface="Arial"/>
                          <a:cs typeface="Arial"/>
                        </a:rPr>
                        <a:t>3</a:t>
                      </a:r>
                      <a:r>
                        <a:rPr sz="900" spc="-7" baseline="4629" dirty="0">
                          <a:latin typeface="Arial"/>
                          <a:cs typeface="Arial"/>
                        </a:rPr>
                        <a:t>cr1</a:t>
                      </a:r>
                      <a:r>
                        <a:rPr sz="600" spc="-7" baseline="27777" dirty="0">
                          <a:latin typeface="Arial"/>
                          <a:cs typeface="Arial"/>
                        </a:rPr>
                        <a:t>CreER</a:t>
                      </a:r>
                      <a:endParaRPr sz="600" baseline="27777">
                        <a:latin typeface="Arial"/>
                        <a:cs typeface="Arial"/>
                      </a:endParaRPr>
                    </a:p>
                  </a:txBody>
                  <a:tcPr marL="0" marR="0" marT="5080" marB="0">
                    <a:lnL w="9525">
                      <a:solidFill>
                        <a:srgbClr val="85888D"/>
                      </a:solidFill>
                      <a:prstDash val="solid"/>
                    </a:lnL>
                    <a:lnR w="9525">
                      <a:solidFill>
                        <a:srgbClr val="85888D"/>
                      </a:solidFill>
                      <a:prstDash val="solid"/>
                    </a:lnR>
                    <a:lnT w="9525">
                      <a:solidFill>
                        <a:srgbClr val="85888D"/>
                      </a:solidFill>
                      <a:prstDash val="solid"/>
                    </a:lnT>
                    <a:lnB w="9525">
                      <a:solidFill>
                        <a:srgbClr val="85888D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85888D"/>
                      </a:solidFill>
                      <a:prstDash val="solid"/>
                    </a:lnL>
                    <a:lnR w="25400">
                      <a:solidFill>
                        <a:srgbClr val="A7AAA9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9893">
                <a:tc>
                  <a:txBody>
                    <a:bodyPr/>
                    <a:lstStyle/>
                    <a:p>
                      <a:endParaRPr sz="600" baseline="27777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25400">
                      <a:solidFill>
                        <a:srgbClr val="A7AAA9"/>
                      </a:solidFill>
                      <a:prstDash val="solid"/>
                    </a:lnL>
                    <a:lnR w="9525">
                      <a:solidFill>
                        <a:srgbClr val="85888D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080" marB="0">
                    <a:lnL w="9525">
                      <a:solidFill>
                        <a:srgbClr val="85888D"/>
                      </a:solidFill>
                      <a:prstDash val="solid"/>
                    </a:lnL>
                    <a:lnR w="9525">
                      <a:solidFill>
                        <a:srgbClr val="85888D"/>
                      </a:solidFill>
                      <a:prstDash val="solid"/>
                    </a:lnR>
                    <a:lnT w="9525">
                      <a:solidFill>
                        <a:srgbClr val="85888D"/>
                      </a:solidFill>
                      <a:prstDash val="solid"/>
                    </a:lnT>
                    <a:lnB w="9525">
                      <a:solidFill>
                        <a:srgbClr val="85888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600" baseline="27777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85888D"/>
                      </a:solidFill>
                      <a:prstDash val="solid"/>
                    </a:lnL>
                    <a:lnR w="25400">
                      <a:solidFill>
                        <a:srgbClr val="A7AAA9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7830">
                <a:tc gridSpan="3">
                  <a:txBody>
                    <a:bodyPr/>
                    <a:lstStyle/>
                    <a:p>
                      <a:endParaRPr sz="600" baseline="27777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25400">
                      <a:solidFill>
                        <a:srgbClr val="A7AAA9"/>
                      </a:solidFill>
                      <a:prstDash val="solid"/>
                    </a:lnL>
                    <a:lnR w="25400">
                      <a:solidFill>
                        <a:srgbClr val="A7AAA9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14269">
                <a:tc>
                  <a:txBody>
                    <a:bodyPr/>
                    <a:lstStyle/>
                    <a:p>
                      <a:endParaRPr sz="600" baseline="27777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25400">
                      <a:solidFill>
                        <a:srgbClr val="A7AAA9"/>
                      </a:solidFill>
                      <a:prstDash val="solid"/>
                    </a:lnL>
                    <a:lnR w="9525">
                      <a:solidFill>
                        <a:srgbClr val="85888D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600" dirty="0">
                          <a:latin typeface="Arial"/>
                          <a:cs typeface="Arial"/>
                        </a:rPr>
                        <a:t>GOI</a:t>
                      </a:r>
                      <a:endParaRPr sz="600">
                        <a:latin typeface="Arial"/>
                        <a:cs typeface="Arial"/>
                      </a:endParaRPr>
                    </a:p>
                  </a:txBody>
                  <a:tcPr marL="0" marR="0" marT="66675" marB="0">
                    <a:lnL w="9525">
                      <a:solidFill>
                        <a:srgbClr val="85888D"/>
                      </a:solidFill>
                      <a:prstDash val="solid"/>
                    </a:lnL>
                    <a:lnR w="9525">
                      <a:solidFill>
                        <a:srgbClr val="85888D"/>
                      </a:solidFill>
                      <a:prstDash val="solid"/>
                    </a:lnR>
                    <a:lnT w="9525">
                      <a:solidFill>
                        <a:srgbClr val="85888D"/>
                      </a:solidFill>
                      <a:prstDash val="solid"/>
                    </a:lnT>
                    <a:lnB w="9525">
                      <a:solidFill>
                        <a:srgbClr val="85888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85888D"/>
                      </a:solidFill>
                      <a:prstDash val="solid"/>
                    </a:lnL>
                    <a:lnR w="25400">
                      <a:solidFill>
                        <a:srgbClr val="A7AAA9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22699">
                <a:tc>
                  <a:txBody>
                    <a:bodyPr/>
                    <a:lstStyle/>
                    <a:p>
                      <a:endParaRPr sz="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25400">
                      <a:solidFill>
                        <a:srgbClr val="A7AAA9"/>
                      </a:solidFill>
                      <a:prstDash val="solid"/>
                    </a:lnL>
                    <a:lnR w="9525">
                      <a:solidFill>
                        <a:srgbClr val="85888D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6675" marB="0">
                    <a:lnL w="9525">
                      <a:solidFill>
                        <a:srgbClr val="85888D"/>
                      </a:solidFill>
                      <a:prstDash val="solid"/>
                    </a:lnL>
                    <a:lnR w="9525">
                      <a:solidFill>
                        <a:srgbClr val="85888D"/>
                      </a:solidFill>
                      <a:prstDash val="solid"/>
                    </a:lnR>
                    <a:lnT w="9525">
                      <a:solidFill>
                        <a:srgbClr val="85888D"/>
                      </a:solidFill>
                      <a:prstDash val="solid"/>
                    </a:lnT>
                    <a:lnB w="9525">
                      <a:solidFill>
                        <a:srgbClr val="85888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85888D"/>
                      </a:solidFill>
                      <a:prstDash val="solid"/>
                    </a:lnL>
                    <a:lnR w="25400">
                      <a:solidFill>
                        <a:srgbClr val="A7AAA9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7830">
                <a:tc gridSpan="3">
                  <a:txBody>
                    <a:bodyPr/>
                    <a:lstStyle/>
                    <a:p>
                      <a:endParaRPr sz="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25400">
                      <a:solidFill>
                        <a:srgbClr val="A7AAA9"/>
                      </a:solidFill>
                      <a:prstDash val="solid"/>
                    </a:lnL>
                    <a:lnR w="25400">
                      <a:solidFill>
                        <a:srgbClr val="A7AAA9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10265">
                <a:tc>
                  <a:txBody>
                    <a:bodyPr/>
                    <a:lstStyle/>
                    <a:p>
                      <a:endParaRPr sz="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25400">
                      <a:solidFill>
                        <a:srgbClr val="A7AAA9"/>
                      </a:solidFill>
                      <a:prstDash val="solid"/>
                    </a:lnL>
                    <a:lnR w="9525">
                      <a:solidFill>
                        <a:srgbClr val="85888D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600" dirty="0">
                          <a:latin typeface="Arial"/>
                          <a:cs typeface="Arial"/>
                        </a:rPr>
                        <a:t>GOI</a:t>
                      </a:r>
                      <a:endParaRPr sz="600">
                        <a:latin typeface="Arial"/>
                        <a:cs typeface="Arial"/>
                      </a:endParaRPr>
                    </a:p>
                  </a:txBody>
                  <a:tcPr marL="0" marR="0" marT="66675" marB="0">
                    <a:lnL w="9525">
                      <a:solidFill>
                        <a:srgbClr val="85888D"/>
                      </a:solidFill>
                      <a:prstDash val="solid"/>
                    </a:lnL>
                    <a:lnR w="9525">
                      <a:solidFill>
                        <a:srgbClr val="85888D"/>
                      </a:solidFill>
                      <a:prstDash val="solid"/>
                    </a:lnR>
                    <a:lnT w="9525">
                      <a:solidFill>
                        <a:srgbClr val="85888D"/>
                      </a:solidFill>
                      <a:prstDash val="solid"/>
                    </a:lnT>
                    <a:lnB w="9525">
                      <a:solidFill>
                        <a:srgbClr val="85888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85888D"/>
                      </a:solidFill>
                      <a:prstDash val="solid"/>
                    </a:lnL>
                    <a:lnR w="25400">
                      <a:solidFill>
                        <a:srgbClr val="A7AAA9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26704">
                <a:tc>
                  <a:txBody>
                    <a:bodyPr/>
                    <a:lstStyle/>
                    <a:p>
                      <a:endParaRPr sz="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25400">
                      <a:solidFill>
                        <a:srgbClr val="A7AAA9"/>
                      </a:solidFill>
                      <a:prstDash val="solid"/>
                    </a:lnL>
                    <a:lnR w="9525">
                      <a:solidFill>
                        <a:srgbClr val="85888D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6675" marB="0">
                    <a:lnL w="9525">
                      <a:solidFill>
                        <a:srgbClr val="85888D"/>
                      </a:solidFill>
                      <a:prstDash val="solid"/>
                    </a:lnL>
                    <a:lnR w="9525">
                      <a:solidFill>
                        <a:srgbClr val="85888D"/>
                      </a:solidFill>
                      <a:prstDash val="solid"/>
                    </a:lnR>
                    <a:lnT w="9525">
                      <a:solidFill>
                        <a:srgbClr val="85888D"/>
                      </a:solidFill>
                      <a:prstDash val="solid"/>
                    </a:lnT>
                    <a:lnB w="9525">
                      <a:solidFill>
                        <a:srgbClr val="85888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85888D"/>
                      </a:solidFill>
                      <a:prstDash val="solid"/>
                    </a:lnL>
                    <a:lnR w="25400">
                      <a:solidFill>
                        <a:srgbClr val="A7AAA9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29997">
                <a:tc gridSpan="3">
                  <a:txBody>
                    <a:bodyPr/>
                    <a:lstStyle/>
                    <a:p>
                      <a:endParaRPr sz="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25400">
                      <a:solidFill>
                        <a:srgbClr val="A7AAA9"/>
                      </a:solidFill>
                      <a:prstDash val="solid"/>
                    </a:lnL>
                    <a:lnR w="25400">
                      <a:solidFill>
                        <a:srgbClr val="A7AAA9"/>
                      </a:solidFill>
                      <a:prstDash val="solid"/>
                    </a:lnR>
                    <a:lnB w="25400">
                      <a:solidFill>
                        <a:srgbClr val="A7AAA9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41" name="object 41"/>
          <p:cNvSpPr/>
          <p:nvPr/>
        </p:nvSpPr>
        <p:spPr>
          <a:xfrm>
            <a:off x="2132799" y="2084031"/>
            <a:ext cx="420128" cy="13969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1483349" y="3525164"/>
            <a:ext cx="337820" cy="0"/>
          </a:xfrm>
          <a:custGeom>
            <a:avLst/>
            <a:gdLst/>
            <a:ahLst/>
            <a:cxnLst/>
            <a:rect l="l" t="t" r="r" b="b"/>
            <a:pathLst>
              <a:path w="337819">
                <a:moveTo>
                  <a:pt x="0" y="0"/>
                </a:moveTo>
                <a:lnTo>
                  <a:pt x="337747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551096" y="3525164"/>
            <a:ext cx="344170" cy="0"/>
          </a:xfrm>
          <a:custGeom>
            <a:avLst/>
            <a:gdLst/>
            <a:ahLst/>
            <a:cxnLst/>
            <a:rect l="l" t="t" r="r" b="b"/>
            <a:pathLst>
              <a:path w="344169">
                <a:moveTo>
                  <a:pt x="0" y="0"/>
                </a:moveTo>
                <a:lnTo>
                  <a:pt x="34409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1483349" y="3827157"/>
            <a:ext cx="337820" cy="0"/>
          </a:xfrm>
          <a:custGeom>
            <a:avLst/>
            <a:gdLst/>
            <a:ahLst/>
            <a:cxnLst/>
            <a:rect l="l" t="t" r="r" b="b"/>
            <a:pathLst>
              <a:path w="337819">
                <a:moveTo>
                  <a:pt x="0" y="0"/>
                </a:moveTo>
                <a:lnTo>
                  <a:pt x="337747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551096" y="3827157"/>
            <a:ext cx="344170" cy="0"/>
          </a:xfrm>
          <a:custGeom>
            <a:avLst/>
            <a:gdLst/>
            <a:ahLst/>
            <a:cxnLst/>
            <a:rect l="l" t="t" r="r" b="b"/>
            <a:pathLst>
              <a:path w="344169">
                <a:moveTo>
                  <a:pt x="0" y="0"/>
                </a:moveTo>
                <a:lnTo>
                  <a:pt x="34409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1483349" y="4127953"/>
            <a:ext cx="337820" cy="0"/>
          </a:xfrm>
          <a:custGeom>
            <a:avLst/>
            <a:gdLst/>
            <a:ahLst/>
            <a:cxnLst/>
            <a:rect l="l" t="t" r="r" b="b"/>
            <a:pathLst>
              <a:path w="337819">
                <a:moveTo>
                  <a:pt x="0" y="0"/>
                </a:moveTo>
                <a:lnTo>
                  <a:pt x="337747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551096" y="4127953"/>
            <a:ext cx="344170" cy="0"/>
          </a:xfrm>
          <a:custGeom>
            <a:avLst/>
            <a:gdLst/>
            <a:ahLst/>
            <a:cxnLst/>
            <a:rect l="l" t="t" r="r" b="b"/>
            <a:pathLst>
              <a:path w="344169">
                <a:moveTo>
                  <a:pt x="0" y="0"/>
                </a:moveTo>
                <a:lnTo>
                  <a:pt x="34409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551096" y="2995693"/>
            <a:ext cx="1270000" cy="1389380"/>
          </a:xfrm>
          <a:custGeom>
            <a:avLst/>
            <a:gdLst/>
            <a:ahLst/>
            <a:cxnLst/>
            <a:rect l="l" t="t" r="r" b="b"/>
            <a:pathLst>
              <a:path w="1270000" h="1389379">
                <a:moveTo>
                  <a:pt x="0" y="0"/>
                </a:moveTo>
                <a:lnTo>
                  <a:pt x="1270000" y="0"/>
                </a:lnTo>
                <a:lnTo>
                  <a:pt x="1270000" y="1388960"/>
                </a:lnTo>
                <a:lnTo>
                  <a:pt x="0" y="1388960"/>
                </a:lnTo>
                <a:lnTo>
                  <a:pt x="0" y="0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1808132" y="2983904"/>
            <a:ext cx="332105" cy="531495"/>
          </a:xfrm>
          <a:custGeom>
            <a:avLst/>
            <a:gdLst/>
            <a:ahLst/>
            <a:cxnLst/>
            <a:rect l="l" t="t" r="r" b="b"/>
            <a:pathLst>
              <a:path w="332105" h="531495">
                <a:moveTo>
                  <a:pt x="21792" y="0"/>
                </a:moveTo>
                <a:lnTo>
                  <a:pt x="332087" y="518259"/>
                </a:lnTo>
                <a:lnTo>
                  <a:pt x="310295" y="531307"/>
                </a:lnTo>
                <a:lnTo>
                  <a:pt x="0" y="13047"/>
                </a:lnTo>
                <a:lnTo>
                  <a:pt x="21792" y="0"/>
                </a:lnTo>
                <a:close/>
              </a:path>
            </a:pathLst>
          </a:custGeom>
          <a:solidFill>
            <a:srgbClr val="000000">
              <a:alpha val="7297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1810544" y="3819025"/>
            <a:ext cx="322580" cy="576580"/>
          </a:xfrm>
          <a:custGeom>
            <a:avLst/>
            <a:gdLst/>
            <a:ahLst/>
            <a:cxnLst/>
            <a:rect l="l" t="t" r="r" b="b"/>
            <a:pathLst>
              <a:path w="322580" h="576579">
                <a:moveTo>
                  <a:pt x="0" y="564085"/>
                </a:moveTo>
                <a:lnTo>
                  <a:pt x="300133" y="0"/>
                </a:lnTo>
                <a:lnTo>
                  <a:pt x="322557" y="11930"/>
                </a:lnTo>
                <a:lnTo>
                  <a:pt x="22423" y="576016"/>
                </a:lnTo>
                <a:lnTo>
                  <a:pt x="0" y="564085"/>
                </a:lnTo>
                <a:close/>
              </a:path>
            </a:pathLst>
          </a:custGeom>
          <a:solidFill>
            <a:srgbClr val="000000">
              <a:alpha val="7297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1483349" y="3234472"/>
            <a:ext cx="340995" cy="0"/>
          </a:xfrm>
          <a:custGeom>
            <a:avLst/>
            <a:gdLst/>
            <a:ahLst/>
            <a:cxnLst/>
            <a:rect l="l" t="t" r="r" b="b"/>
            <a:pathLst>
              <a:path w="340994">
                <a:moveTo>
                  <a:pt x="0" y="0"/>
                </a:moveTo>
                <a:lnTo>
                  <a:pt x="340922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554271" y="3234472"/>
            <a:ext cx="340995" cy="0"/>
          </a:xfrm>
          <a:custGeom>
            <a:avLst/>
            <a:gdLst/>
            <a:ahLst/>
            <a:cxnLst/>
            <a:rect l="l" t="t" r="r" b="b"/>
            <a:pathLst>
              <a:path w="340994">
                <a:moveTo>
                  <a:pt x="0" y="0"/>
                </a:moveTo>
                <a:lnTo>
                  <a:pt x="340915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895187" y="3115988"/>
            <a:ext cx="588645" cy="237490"/>
          </a:xfrm>
          <a:custGeom>
            <a:avLst/>
            <a:gdLst/>
            <a:ahLst/>
            <a:cxnLst/>
            <a:rect l="l" t="t" r="r" b="b"/>
            <a:pathLst>
              <a:path w="588644" h="237489">
                <a:moveTo>
                  <a:pt x="0" y="0"/>
                </a:moveTo>
                <a:lnTo>
                  <a:pt x="588162" y="0"/>
                </a:lnTo>
                <a:lnTo>
                  <a:pt x="588162" y="236969"/>
                </a:lnTo>
                <a:lnTo>
                  <a:pt x="0" y="236969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85888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 txBox="1"/>
          <p:nvPr/>
        </p:nvSpPr>
        <p:spPr>
          <a:xfrm>
            <a:off x="1066800" y="3193541"/>
            <a:ext cx="257175" cy="1009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baseline="4629" dirty="0">
                <a:latin typeface="Arial"/>
                <a:cs typeface="Arial"/>
              </a:rPr>
              <a:t>Cx</a:t>
            </a:r>
            <a:r>
              <a:rPr sz="400" dirty="0">
                <a:latin typeface="Arial"/>
                <a:cs typeface="Arial"/>
              </a:rPr>
              <a:t>3</a:t>
            </a:r>
            <a:r>
              <a:rPr sz="900" spc="15" baseline="4629" dirty="0">
                <a:latin typeface="Arial"/>
                <a:cs typeface="Arial"/>
              </a:rPr>
              <a:t>cr1</a:t>
            </a:r>
            <a:endParaRPr sz="900" baseline="4629">
              <a:latin typeface="Arial"/>
              <a:cs typeface="Arial"/>
            </a:endParaRPr>
          </a:p>
        </p:txBody>
      </p:sp>
      <p:sp>
        <p:nvSpPr>
          <p:cNvPr id="55" name="object 55"/>
          <p:cNvSpPr/>
          <p:nvPr/>
        </p:nvSpPr>
        <p:spPr>
          <a:xfrm>
            <a:off x="895187" y="3408089"/>
            <a:ext cx="588645" cy="237490"/>
          </a:xfrm>
          <a:custGeom>
            <a:avLst/>
            <a:gdLst/>
            <a:ahLst/>
            <a:cxnLst/>
            <a:rect l="l" t="t" r="r" b="b"/>
            <a:pathLst>
              <a:path w="588644" h="237489">
                <a:moveTo>
                  <a:pt x="0" y="0"/>
                </a:moveTo>
                <a:lnTo>
                  <a:pt x="588162" y="0"/>
                </a:lnTo>
                <a:lnTo>
                  <a:pt x="588162" y="236969"/>
                </a:lnTo>
                <a:lnTo>
                  <a:pt x="0" y="236969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85888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 txBox="1"/>
          <p:nvPr/>
        </p:nvSpPr>
        <p:spPr>
          <a:xfrm>
            <a:off x="1066800" y="3485641"/>
            <a:ext cx="257175" cy="1009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baseline="4629" dirty="0">
                <a:latin typeface="Arial"/>
                <a:cs typeface="Arial"/>
              </a:rPr>
              <a:t>Cx</a:t>
            </a:r>
            <a:r>
              <a:rPr sz="400" dirty="0">
                <a:latin typeface="Arial"/>
                <a:cs typeface="Arial"/>
              </a:rPr>
              <a:t>3</a:t>
            </a:r>
            <a:r>
              <a:rPr sz="900" spc="15" baseline="4629" dirty="0">
                <a:latin typeface="Arial"/>
                <a:cs typeface="Arial"/>
              </a:rPr>
              <a:t>cr1</a:t>
            </a:r>
            <a:endParaRPr sz="900" baseline="4629">
              <a:latin typeface="Arial"/>
              <a:cs typeface="Arial"/>
            </a:endParaRPr>
          </a:p>
        </p:txBody>
      </p:sp>
      <p:sp>
        <p:nvSpPr>
          <p:cNvPr id="57" name="object 57"/>
          <p:cNvSpPr/>
          <p:nvPr/>
        </p:nvSpPr>
        <p:spPr>
          <a:xfrm>
            <a:off x="895187" y="3712889"/>
            <a:ext cx="588645" cy="237490"/>
          </a:xfrm>
          <a:custGeom>
            <a:avLst/>
            <a:gdLst/>
            <a:ahLst/>
            <a:cxnLst/>
            <a:rect l="l" t="t" r="r" b="b"/>
            <a:pathLst>
              <a:path w="588644" h="237489">
                <a:moveTo>
                  <a:pt x="0" y="0"/>
                </a:moveTo>
                <a:lnTo>
                  <a:pt x="588162" y="0"/>
                </a:lnTo>
                <a:lnTo>
                  <a:pt x="588162" y="236969"/>
                </a:lnTo>
                <a:lnTo>
                  <a:pt x="0" y="236969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85888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 txBox="1"/>
          <p:nvPr/>
        </p:nvSpPr>
        <p:spPr>
          <a:xfrm>
            <a:off x="1104900" y="3784600"/>
            <a:ext cx="165735" cy="1066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00" dirty="0">
                <a:latin typeface="Arial"/>
                <a:cs typeface="Arial"/>
              </a:rPr>
              <a:t>GOI</a:t>
            </a:r>
            <a:endParaRPr sz="600">
              <a:latin typeface="Arial"/>
              <a:cs typeface="Arial"/>
            </a:endParaRPr>
          </a:p>
        </p:txBody>
      </p:sp>
      <p:sp>
        <p:nvSpPr>
          <p:cNvPr id="59" name="object 59"/>
          <p:cNvSpPr/>
          <p:nvPr/>
        </p:nvSpPr>
        <p:spPr>
          <a:xfrm>
            <a:off x="895187" y="4017689"/>
            <a:ext cx="588645" cy="237490"/>
          </a:xfrm>
          <a:custGeom>
            <a:avLst/>
            <a:gdLst/>
            <a:ahLst/>
            <a:cxnLst/>
            <a:rect l="l" t="t" r="r" b="b"/>
            <a:pathLst>
              <a:path w="588644" h="237489">
                <a:moveTo>
                  <a:pt x="0" y="0"/>
                </a:moveTo>
                <a:lnTo>
                  <a:pt x="588162" y="0"/>
                </a:lnTo>
                <a:lnTo>
                  <a:pt x="588162" y="236969"/>
                </a:lnTo>
                <a:lnTo>
                  <a:pt x="0" y="236969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85888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 txBox="1"/>
          <p:nvPr/>
        </p:nvSpPr>
        <p:spPr>
          <a:xfrm>
            <a:off x="1104900" y="4089400"/>
            <a:ext cx="165735" cy="1066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00" dirty="0">
                <a:latin typeface="Arial"/>
                <a:cs typeface="Arial"/>
              </a:rPr>
              <a:t>GOI</a:t>
            </a:r>
            <a:endParaRPr sz="600">
              <a:latin typeface="Arial"/>
              <a:cs typeface="Arial"/>
            </a:endParaRPr>
          </a:p>
        </p:txBody>
      </p:sp>
      <p:sp>
        <p:nvSpPr>
          <p:cNvPr id="61" name="object 61"/>
          <p:cNvSpPr/>
          <p:nvPr/>
        </p:nvSpPr>
        <p:spPr>
          <a:xfrm>
            <a:off x="724345" y="3637184"/>
            <a:ext cx="107950" cy="367665"/>
          </a:xfrm>
          <a:custGeom>
            <a:avLst/>
            <a:gdLst/>
            <a:ahLst/>
            <a:cxnLst/>
            <a:rect l="l" t="t" r="r" b="b"/>
            <a:pathLst>
              <a:path w="107950" h="367664">
                <a:moveTo>
                  <a:pt x="107823" y="0"/>
                </a:moveTo>
                <a:lnTo>
                  <a:pt x="0" y="183730"/>
                </a:lnTo>
                <a:lnTo>
                  <a:pt x="107823" y="367461"/>
                </a:lnTo>
                <a:lnTo>
                  <a:pt x="107823" y="0"/>
                </a:lnTo>
                <a:close/>
              </a:path>
            </a:pathLst>
          </a:custGeom>
          <a:solidFill>
            <a:srgbClr val="A7AA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724346" y="3637186"/>
            <a:ext cx="107950" cy="367665"/>
          </a:xfrm>
          <a:custGeom>
            <a:avLst/>
            <a:gdLst/>
            <a:ahLst/>
            <a:cxnLst/>
            <a:rect l="l" t="t" r="r" b="b"/>
            <a:pathLst>
              <a:path w="107950" h="367664">
                <a:moveTo>
                  <a:pt x="0" y="183730"/>
                </a:moveTo>
                <a:lnTo>
                  <a:pt x="107823" y="0"/>
                </a:lnTo>
                <a:lnTo>
                  <a:pt x="107823" y="367461"/>
                </a:lnTo>
                <a:lnTo>
                  <a:pt x="0" y="183730"/>
                </a:lnTo>
                <a:close/>
              </a:path>
            </a:pathLst>
          </a:custGeom>
          <a:ln w="12700">
            <a:solidFill>
              <a:srgbClr val="85888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 txBox="1"/>
          <p:nvPr/>
        </p:nvSpPr>
        <p:spPr>
          <a:xfrm>
            <a:off x="721868" y="3706977"/>
            <a:ext cx="127000" cy="217804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875"/>
              </a:lnSpc>
            </a:pPr>
            <a:r>
              <a:rPr sz="800" dirty="0">
                <a:latin typeface="Arial"/>
                <a:cs typeface="Arial"/>
              </a:rPr>
              <a:t>loxP</a:t>
            </a:r>
            <a:endParaRPr sz="800">
              <a:latin typeface="Arial"/>
              <a:cs typeface="Arial"/>
            </a:endParaRPr>
          </a:p>
        </p:txBody>
      </p:sp>
      <p:sp>
        <p:nvSpPr>
          <p:cNvPr id="64" name="object 64"/>
          <p:cNvSpPr/>
          <p:nvPr/>
        </p:nvSpPr>
        <p:spPr>
          <a:xfrm>
            <a:off x="1537145" y="3637184"/>
            <a:ext cx="107950" cy="367665"/>
          </a:xfrm>
          <a:custGeom>
            <a:avLst/>
            <a:gdLst/>
            <a:ahLst/>
            <a:cxnLst/>
            <a:rect l="l" t="t" r="r" b="b"/>
            <a:pathLst>
              <a:path w="107950" h="367664">
                <a:moveTo>
                  <a:pt x="107823" y="0"/>
                </a:moveTo>
                <a:lnTo>
                  <a:pt x="0" y="183730"/>
                </a:lnTo>
                <a:lnTo>
                  <a:pt x="107823" y="367461"/>
                </a:lnTo>
                <a:lnTo>
                  <a:pt x="107823" y="0"/>
                </a:lnTo>
                <a:close/>
              </a:path>
            </a:pathLst>
          </a:custGeom>
          <a:solidFill>
            <a:srgbClr val="A7AA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1537145" y="3637186"/>
            <a:ext cx="107950" cy="367665"/>
          </a:xfrm>
          <a:custGeom>
            <a:avLst/>
            <a:gdLst/>
            <a:ahLst/>
            <a:cxnLst/>
            <a:rect l="l" t="t" r="r" b="b"/>
            <a:pathLst>
              <a:path w="107950" h="367664">
                <a:moveTo>
                  <a:pt x="0" y="183730"/>
                </a:moveTo>
                <a:lnTo>
                  <a:pt x="107823" y="0"/>
                </a:lnTo>
                <a:lnTo>
                  <a:pt x="107823" y="367461"/>
                </a:lnTo>
                <a:lnTo>
                  <a:pt x="0" y="183730"/>
                </a:lnTo>
                <a:close/>
              </a:path>
            </a:pathLst>
          </a:custGeom>
          <a:ln w="12700">
            <a:solidFill>
              <a:srgbClr val="85888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 txBox="1"/>
          <p:nvPr/>
        </p:nvSpPr>
        <p:spPr>
          <a:xfrm>
            <a:off x="1534667" y="3706977"/>
            <a:ext cx="127000" cy="217804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875"/>
              </a:lnSpc>
            </a:pPr>
            <a:r>
              <a:rPr sz="800" dirty="0">
                <a:latin typeface="Arial"/>
                <a:cs typeface="Arial"/>
              </a:rPr>
              <a:t>loxP</a:t>
            </a:r>
            <a:endParaRPr sz="800">
              <a:latin typeface="Arial"/>
              <a:cs typeface="Arial"/>
            </a:endParaRPr>
          </a:p>
        </p:txBody>
      </p:sp>
      <p:sp>
        <p:nvSpPr>
          <p:cNvPr id="67" name="object 67"/>
          <p:cNvSpPr/>
          <p:nvPr/>
        </p:nvSpPr>
        <p:spPr>
          <a:xfrm>
            <a:off x="724345" y="3954684"/>
            <a:ext cx="107950" cy="367665"/>
          </a:xfrm>
          <a:custGeom>
            <a:avLst/>
            <a:gdLst/>
            <a:ahLst/>
            <a:cxnLst/>
            <a:rect l="l" t="t" r="r" b="b"/>
            <a:pathLst>
              <a:path w="107950" h="367664">
                <a:moveTo>
                  <a:pt x="107823" y="0"/>
                </a:moveTo>
                <a:lnTo>
                  <a:pt x="0" y="183730"/>
                </a:lnTo>
                <a:lnTo>
                  <a:pt x="107823" y="367461"/>
                </a:lnTo>
                <a:lnTo>
                  <a:pt x="107823" y="0"/>
                </a:lnTo>
                <a:close/>
              </a:path>
            </a:pathLst>
          </a:custGeom>
          <a:solidFill>
            <a:srgbClr val="A7AA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724346" y="3954686"/>
            <a:ext cx="107950" cy="367665"/>
          </a:xfrm>
          <a:custGeom>
            <a:avLst/>
            <a:gdLst/>
            <a:ahLst/>
            <a:cxnLst/>
            <a:rect l="l" t="t" r="r" b="b"/>
            <a:pathLst>
              <a:path w="107950" h="367664">
                <a:moveTo>
                  <a:pt x="0" y="183730"/>
                </a:moveTo>
                <a:lnTo>
                  <a:pt x="107823" y="0"/>
                </a:lnTo>
                <a:lnTo>
                  <a:pt x="107823" y="367461"/>
                </a:lnTo>
                <a:lnTo>
                  <a:pt x="0" y="183730"/>
                </a:lnTo>
                <a:close/>
              </a:path>
            </a:pathLst>
          </a:custGeom>
          <a:ln w="12700">
            <a:solidFill>
              <a:srgbClr val="85888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 txBox="1"/>
          <p:nvPr/>
        </p:nvSpPr>
        <p:spPr>
          <a:xfrm>
            <a:off x="721868" y="4024477"/>
            <a:ext cx="127000" cy="217804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875"/>
              </a:lnSpc>
            </a:pPr>
            <a:r>
              <a:rPr sz="800" dirty="0">
                <a:latin typeface="Arial"/>
                <a:cs typeface="Arial"/>
              </a:rPr>
              <a:t>loxP</a:t>
            </a:r>
            <a:endParaRPr sz="800">
              <a:latin typeface="Arial"/>
              <a:cs typeface="Arial"/>
            </a:endParaRPr>
          </a:p>
        </p:txBody>
      </p:sp>
      <p:sp>
        <p:nvSpPr>
          <p:cNvPr id="70" name="object 70"/>
          <p:cNvSpPr/>
          <p:nvPr/>
        </p:nvSpPr>
        <p:spPr>
          <a:xfrm>
            <a:off x="1537145" y="3954684"/>
            <a:ext cx="107950" cy="367665"/>
          </a:xfrm>
          <a:custGeom>
            <a:avLst/>
            <a:gdLst/>
            <a:ahLst/>
            <a:cxnLst/>
            <a:rect l="l" t="t" r="r" b="b"/>
            <a:pathLst>
              <a:path w="107950" h="367664">
                <a:moveTo>
                  <a:pt x="107823" y="0"/>
                </a:moveTo>
                <a:lnTo>
                  <a:pt x="0" y="183730"/>
                </a:lnTo>
                <a:lnTo>
                  <a:pt x="107823" y="367461"/>
                </a:lnTo>
                <a:lnTo>
                  <a:pt x="107823" y="0"/>
                </a:lnTo>
                <a:close/>
              </a:path>
            </a:pathLst>
          </a:custGeom>
          <a:solidFill>
            <a:srgbClr val="A7AA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1537145" y="3954686"/>
            <a:ext cx="107950" cy="367665"/>
          </a:xfrm>
          <a:custGeom>
            <a:avLst/>
            <a:gdLst/>
            <a:ahLst/>
            <a:cxnLst/>
            <a:rect l="l" t="t" r="r" b="b"/>
            <a:pathLst>
              <a:path w="107950" h="367664">
                <a:moveTo>
                  <a:pt x="0" y="183730"/>
                </a:moveTo>
                <a:lnTo>
                  <a:pt x="107823" y="0"/>
                </a:lnTo>
                <a:lnTo>
                  <a:pt x="107823" y="367461"/>
                </a:lnTo>
                <a:lnTo>
                  <a:pt x="0" y="183730"/>
                </a:lnTo>
                <a:close/>
              </a:path>
            </a:pathLst>
          </a:custGeom>
          <a:ln w="12700">
            <a:solidFill>
              <a:srgbClr val="85888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 txBox="1"/>
          <p:nvPr/>
        </p:nvSpPr>
        <p:spPr>
          <a:xfrm>
            <a:off x="1534667" y="4024477"/>
            <a:ext cx="127000" cy="217804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875"/>
              </a:lnSpc>
            </a:pPr>
            <a:r>
              <a:rPr sz="800" dirty="0">
                <a:latin typeface="Arial"/>
                <a:cs typeface="Arial"/>
              </a:rPr>
              <a:t>loxP</a:t>
            </a:r>
            <a:endParaRPr sz="800">
              <a:latin typeface="Arial"/>
              <a:cs typeface="Arial"/>
            </a:endParaRPr>
          </a:p>
        </p:txBody>
      </p:sp>
      <p:sp>
        <p:nvSpPr>
          <p:cNvPr id="73" name="object 73"/>
          <p:cNvSpPr/>
          <p:nvPr/>
        </p:nvSpPr>
        <p:spPr>
          <a:xfrm>
            <a:off x="7459927" y="4108146"/>
            <a:ext cx="420134" cy="1397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7459927" y="4489146"/>
            <a:ext cx="420134" cy="1397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8094927" y="4108146"/>
            <a:ext cx="420134" cy="1397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8094927" y="4489146"/>
            <a:ext cx="420134" cy="1397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8856927" y="4108146"/>
            <a:ext cx="420134" cy="1397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8856927" y="4489146"/>
            <a:ext cx="420134" cy="1397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9491927" y="4108146"/>
            <a:ext cx="420134" cy="1397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9491927" y="4489146"/>
            <a:ext cx="420134" cy="1397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8894950" y="6226121"/>
            <a:ext cx="420134" cy="1397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9021950" y="6365821"/>
            <a:ext cx="420134" cy="1396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9148950" y="6505521"/>
            <a:ext cx="420134" cy="1397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9275950" y="6645221"/>
            <a:ext cx="420134" cy="1397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7602215" y="6428736"/>
            <a:ext cx="420134" cy="1397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9800053" y="7628205"/>
            <a:ext cx="337820" cy="0"/>
          </a:xfrm>
          <a:custGeom>
            <a:avLst/>
            <a:gdLst/>
            <a:ahLst/>
            <a:cxnLst/>
            <a:rect l="l" t="t" r="r" b="b"/>
            <a:pathLst>
              <a:path w="337820">
                <a:moveTo>
                  <a:pt x="0" y="0"/>
                </a:moveTo>
                <a:lnTo>
                  <a:pt x="337734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8867788" y="7628205"/>
            <a:ext cx="344170" cy="0"/>
          </a:xfrm>
          <a:custGeom>
            <a:avLst/>
            <a:gdLst/>
            <a:ahLst/>
            <a:cxnLst/>
            <a:rect l="l" t="t" r="r" b="b"/>
            <a:pathLst>
              <a:path w="344170">
                <a:moveTo>
                  <a:pt x="0" y="0"/>
                </a:moveTo>
                <a:lnTo>
                  <a:pt x="34409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9800053" y="7930197"/>
            <a:ext cx="337820" cy="0"/>
          </a:xfrm>
          <a:custGeom>
            <a:avLst/>
            <a:gdLst/>
            <a:ahLst/>
            <a:cxnLst/>
            <a:rect l="l" t="t" r="r" b="b"/>
            <a:pathLst>
              <a:path w="337820">
                <a:moveTo>
                  <a:pt x="0" y="0"/>
                </a:moveTo>
                <a:lnTo>
                  <a:pt x="337734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8867788" y="7930197"/>
            <a:ext cx="344170" cy="0"/>
          </a:xfrm>
          <a:custGeom>
            <a:avLst/>
            <a:gdLst/>
            <a:ahLst/>
            <a:cxnLst/>
            <a:rect l="l" t="t" r="r" b="b"/>
            <a:pathLst>
              <a:path w="344170">
                <a:moveTo>
                  <a:pt x="0" y="0"/>
                </a:moveTo>
                <a:lnTo>
                  <a:pt x="34409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9800053" y="8230992"/>
            <a:ext cx="337820" cy="0"/>
          </a:xfrm>
          <a:custGeom>
            <a:avLst/>
            <a:gdLst/>
            <a:ahLst/>
            <a:cxnLst/>
            <a:rect l="l" t="t" r="r" b="b"/>
            <a:pathLst>
              <a:path w="337820">
                <a:moveTo>
                  <a:pt x="0" y="0"/>
                </a:moveTo>
                <a:lnTo>
                  <a:pt x="337734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8867788" y="8230992"/>
            <a:ext cx="344170" cy="0"/>
          </a:xfrm>
          <a:custGeom>
            <a:avLst/>
            <a:gdLst/>
            <a:ahLst/>
            <a:cxnLst/>
            <a:rect l="l" t="t" r="r" b="b"/>
            <a:pathLst>
              <a:path w="344170">
                <a:moveTo>
                  <a:pt x="0" y="0"/>
                </a:moveTo>
                <a:lnTo>
                  <a:pt x="34409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8867788" y="7098733"/>
            <a:ext cx="1270000" cy="1389380"/>
          </a:xfrm>
          <a:custGeom>
            <a:avLst/>
            <a:gdLst/>
            <a:ahLst/>
            <a:cxnLst/>
            <a:rect l="l" t="t" r="r" b="b"/>
            <a:pathLst>
              <a:path w="1270000" h="1389379">
                <a:moveTo>
                  <a:pt x="0" y="0"/>
                </a:moveTo>
                <a:lnTo>
                  <a:pt x="1270000" y="0"/>
                </a:lnTo>
                <a:lnTo>
                  <a:pt x="1270000" y="1388960"/>
                </a:lnTo>
                <a:lnTo>
                  <a:pt x="0" y="1388960"/>
                </a:lnTo>
                <a:lnTo>
                  <a:pt x="0" y="0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9822733" y="6783141"/>
            <a:ext cx="331470" cy="331470"/>
          </a:xfrm>
          <a:custGeom>
            <a:avLst/>
            <a:gdLst/>
            <a:ahLst/>
            <a:cxnLst/>
            <a:rect l="l" t="t" r="r" b="b"/>
            <a:pathLst>
              <a:path w="331470" h="331470">
                <a:moveTo>
                  <a:pt x="17960" y="0"/>
                </a:moveTo>
                <a:lnTo>
                  <a:pt x="331146" y="313186"/>
                </a:lnTo>
                <a:lnTo>
                  <a:pt x="313186" y="331146"/>
                </a:lnTo>
                <a:lnTo>
                  <a:pt x="0" y="17960"/>
                </a:lnTo>
                <a:lnTo>
                  <a:pt x="1796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9800053" y="7337512"/>
            <a:ext cx="340995" cy="0"/>
          </a:xfrm>
          <a:custGeom>
            <a:avLst/>
            <a:gdLst/>
            <a:ahLst/>
            <a:cxnLst/>
            <a:rect l="l" t="t" r="r" b="b"/>
            <a:pathLst>
              <a:path w="340995">
                <a:moveTo>
                  <a:pt x="0" y="0"/>
                </a:moveTo>
                <a:lnTo>
                  <a:pt x="340909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8870963" y="7337512"/>
            <a:ext cx="340995" cy="0"/>
          </a:xfrm>
          <a:custGeom>
            <a:avLst/>
            <a:gdLst/>
            <a:ahLst/>
            <a:cxnLst/>
            <a:rect l="l" t="t" r="r" b="b"/>
            <a:pathLst>
              <a:path w="340995">
                <a:moveTo>
                  <a:pt x="0" y="0"/>
                </a:moveTo>
                <a:lnTo>
                  <a:pt x="340915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9211878" y="7219029"/>
            <a:ext cx="588645" cy="237490"/>
          </a:xfrm>
          <a:custGeom>
            <a:avLst/>
            <a:gdLst/>
            <a:ahLst/>
            <a:cxnLst/>
            <a:rect l="l" t="t" r="r" b="b"/>
            <a:pathLst>
              <a:path w="588645" h="237490">
                <a:moveTo>
                  <a:pt x="0" y="0"/>
                </a:moveTo>
                <a:lnTo>
                  <a:pt x="588162" y="0"/>
                </a:lnTo>
                <a:lnTo>
                  <a:pt x="588162" y="236969"/>
                </a:lnTo>
                <a:lnTo>
                  <a:pt x="0" y="236969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85888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 txBox="1"/>
          <p:nvPr/>
        </p:nvSpPr>
        <p:spPr>
          <a:xfrm>
            <a:off x="9372600" y="7295642"/>
            <a:ext cx="257175" cy="1009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baseline="4629" dirty="0">
                <a:latin typeface="Arial"/>
                <a:cs typeface="Arial"/>
              </a:rPr>
              <a:t>Cx</a:t>
            </a:r>
            <a:r>
              <a:rPr sz="400" dirty="0">
                <a:latin typeface="Arial"/>
                <a:cs typeface="Arial"/>
              </a:rPr>
              <a:t>3</a:t>
            </a:r>
            <a:r>
              <a:rPr sz="900" spc="15" baseline="4629" dirty="0">
                <a:latin typeface="Arial"/>
                <a:cs typeface="Arial"/>
              </a:rPr>
              <a:t>cr1</a:t>
            </a:r>
            <a:endParaRPr sz="900" baseline="4629">
              <a:latin typeface="Arial"/>
              <a:cs typeface="Arial"/>
            </a:endParaRPr>
          </a:p>
        </p:txBody>
      </p:sp>
      <p:sp>
        <p:nvSpPr>
          <p:cNvPr id="98" name="object 98"/>
          <p:cNvSpPr/>
          <p:nvPr/>
        </p:nvSpPr>
        <p:spPr>
          <a:xfrm>
            <a:off x="9211878" y="7511129"/>
            <a:ext cx="588645" cy="237490"/>
          </a:xfrm>
          <a:custGeom>
            <a:avLst/>
            <a:gdLst/>
            <a:ahLst/>
            <a:cxnLst/>
            <a:rect l="l" t="t" r="r" b="b"/>
            <a:pathLst>
              <a:path w="588645" h="237490">
                <a:moveTo>
                  <a:pt x="0" y="0"/>
                </a:moveTo>
                <a:lnTo>
                  <a:pt x="588162" y="0"/>
                </a:lnTo>
                <a:lnTo>
                  <a:pt x="588162" y="236969"/>
                </a:lnTo>
                <a:lnTo>
                  <a:pt x="0" y="236969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85888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 txBox="1"/>
          <p:nvPr/>
        </p:nvSpPr>
        <p:spPr>
          <a:xfrm>
            <a:off x="9372600" y="7587742"/>
            <a:ext cx="257175" cy="1009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baseline="4629" dirty="0">
                <a:latin typeface="Arial"/>
                <a:cs typeface="Arial"/>
              </a:rPr>
              <a:t>Cx</a:t>
            </a:r>
            <a:r>
              <a:rPr sz="400" dirty="0">
                <a:latin typeface="Arial"/>
                <a:cs typeface="Arial"/>
              </a:rPr>
              <a:t>3</a:t>
            </a:r>
            <a:r>
              <a:rPr sz="900" spc="15" baseline="4629" dirty="0">
                <a:latin typeface="Arial"/>
                <a:cs typeface="Arial"/>
              </a:rPr>
              <a:t>cr1</a:t>
            </a:r>
            <a:endParaRPr sz="900" baseline="4629">
              <a:latin typeface="Arial"/>
              <a:cs typeface="Arial"/>
            </a:endParaRPr>
          </a:p>
        </p:txBody>
      </p:sp>
      <p:sp>
        <p:nvSpPr>
          <p:cNvPr id="100" name="object 100"/>
          <p:cNvSpPr/>
          <p:nvPr/>
        </p:nvSpPr>
        <p:spPr>
          <a:xfrm>
            <a:off x="9211878" y="7815929"/>
            <a:ext cx="588645" cy="237490"/>
          </a:xfrm>
          <a:custGeom>
            <a:avLst/>
            <a:gdLst/>
            <a:ahLst/>
            <a:cxnLst/>
            <a:rect l="l" t="t" r="r" b="b"/>
            <a:pathLst>
              <a:path w="588645" h="237490">
                <a:moveTo>
                  <a:pt x="0" y="0"/>
                </a:moveTo>
                <a:lnTo>
                  <a:pt x="588162" y="0"/>
                </a:lnTo>
                <a:lnTo>
                  <a:pt x="588162" y="236969"/>
                </a:lnTo>
                <a:lnTo>
                  <a:pt x="0" y="236969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85888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 txBox="1"/>
          <p:nvPr/>
        </p:nvSpPr>
        <p:spPr>
          <a:xfrm>
            <a:off x="9423400" y="7886700"/>
            <a:ext cx="165735" cy="1066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00" dirty="0">
                <a:latin typeface="Arial"/>
                <a:cs typeface="Arial"/>
              </a:rPr>
              <a:t>GOI</a:t>
            </a:r>
            <a:endParaRPr sz="600">
              <a:latin typeface="Arial"/>
              <a:cs typeface="Arial"/>
            </a:endParaRPr>
          </a:p>
        </p:txBody>
      </p:sp>
      <p:sp>
        <p:nvSpPr>
          <p:cNvPr id="102" name="object 102"/>
          <p:cNvSpPr/>
          <p:nvPr/>
        </p:nvSpPr>
        <p:spPr>
          <a:xfrm>
            <a:off x="9211878" y="8120729"/>
            <a:ext cx="588645" cy="237490"/>
          </a:xfrm>
          <a:custGeom>
            <a:avLst/>
            <a:gdLst/>
            <a:ahLst/>
            <a:cxnLst/>
            <a:rect l="l" t="t" r="r" b="b"/>
            <a:pathLst>
              <a:path w="588645" h="237490">
                <a:moveTo>
                  <a:pt x="0" y="0"/>
                </a:moveTo>
                <a:lnTo>
                  <a:pt x="588162" y="0"/>
                </a:lnTo>
                <a:lnTo>
                  <a:pt x="588162" y="236969"/>
                </a:lnTo>
                <a:lnTo>
                  <a:pt x="0" y="236969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85888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 txBox="1"/>
          <p:nvPr/>
        </p:nvSpPr>
        <p:spPr>
          <a:xfrm>
            <a:off x="9423400" y="8191500"/>
            <a:ext cx="165735" cy="1066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00" dirty="0">
                <a:latin typeface="Arial"/>
                <a:cs typeface="Arial"/>
              </a:rPr>
              <a:t>GOI</a:t>
            </a:r>
            <a:endParaRPr sz="600">
              <a:latin typeface="Arial"/>
              <a:cs typeface="Arial"/>
            </a:endParaRPr>
          </a:p>
        </p:txBody>
      </p:sp>
      <p:sp>
        <p:nvSpPr>
          <p:cNvPr id="104" name="object 104"/>
          <p:cNvSpPr/>
          <p:nvPr/>
        </p:nvSpPr>
        <p:spPr>
          <a:xfrm>
            <a:off x="9041038" y="7740225"/>
            <a:ext cx="107950" cy="367665"/>
          </a:xfrm>
          <a:custGeom>
            <a:avLst/>
            <a:gdLst/>
            <a:ahLst/>
            <a:cxnLst/>
            <a:rect l="l" t="t" r="r" b="b"/>
            <a:pathLst>
              <a:path w="107950" h="367665">
                <a:moveTo>
                  <a:pt x="107823" y="0"/>
                </a:moveTo>
                <a:lnTo>
                  <a:pt x="0" y="183730"/>
                </a:lnTo>
                <a:lnTo>
                  <a:pt x="107823" y="367461"/>
                </a:lnTo>
                <a:lnTo>
                  <a:pt x="107823" y="0"/>
                </a:lnTo>
                <a:close/>
              </a:path>
            </a:pathLst>
          </a:custGeom>
          <a:solidFill>
            <a:srgbClr val="A7AA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9041038" y="7740225"/>
            <a:ext cx="107950" cy="367665"/>
          </a:xfrm>
          <a:custGeom>
            <a:avLst/>
            <a:gdLst/>
            <a:ahLst/>
            <a:cxnLst/>
            <a:rect l="l" t="t" r="r" b="b"/>
            <a:pathLst>
              <a:path w="107950" h="367665">
                <a:moveTo>
                  <a:pt x="0" y="183730"/>
                </a:moveTo>
                <a:lnTo>
                  <a:pt x="107823" y="0"/>
                </a:lnTo>
                <a:lnTo>
                  <a:pt x="107823" y="367461"/>
                </a:lnTo>
                <a:lnTo>
                  <a:pt x="0" y="183730"/>
                </a:lnTo>
                <a:close/>
              </a:path>
            </a:pathLst>
          </a:custGeom>
          <a:ln w="12700">
            <a:solidFill>
              <a:srgbClr val="85888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9853838" y="7740225"/>
            <a:ext cx="107950" cy="367665"/>
          </a:xfrm>
          <a:custGeom>
            <a:avLst/>
            <a:gdLst/>
            <a:ahLst/>
            <a:cxnLst/>
            <a:rect l="l" t="t" r="r" b="b"/>
            <a:pathLst>
              <a:path w="107950" h="367665">
                <a:moveTo>
                  <a:pt x="107823" y="0"/>
                </a:moveTo>
                <a:lnTo>
                  <a:pt x="0" y="183730"/>
                </a:lnTo>
                <a:lnTo>
                  <a:pt x="107823" y="367461"/>
                </a:lnTo>
                <a:lnTo>
                  <a:pt x="107823" y="0"/>
                </a:lnTo>
                <a:close/>
              </a:path>
            </a:pathLst>
          </a:custGeom>
          <a:solidFill>
            <a:srgbClr val="A7AA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9853838" y="7740225"/>
            <a:ext cx="107950" cy="367665"/>
          </a:xfrm>
          <a:custGeom>
            <a:avLst/>
            <a:gdLst/>
            <a:ahLst/>
            <a:cxnLst/>
            <a:rect l="l" t="t" r="r" b="b"/>
            <a:pathLst>
              <a:path w="107950" h="367665">
                <a:moveTo>
                  <a:pt x="0" y="183730"/>
                </a:moveTo>
                <a:lnTo>
                  <a:pt x="107823" y="0"/>
                </a:lnTo>
                <a:lnTo>
                  <a:pt x="107823" y="367461"/>
                </a:lnTo>
                <a:lnTo>
                  <a:pt x="0" y="183730"/>
                </a:lnTo>
                <a:close/>
              </a:path>
            </a:pathLst>
          </a:custGeom>
          <a:ln w="12700">
            <a:solidFill>
              <a:srgbClr val="85888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9041038" y="8057725"/>
            <a:ext cx="107950" cy="367665"/>
          </a:xfrm>
          <a:custGeom>
            <a:avLst/>
            <a:gdLst/>
            <a:ahLst/>
            <a:cxnLst/>
            <a:rect l="l" t="t" r="r" b="b"/>
            <a:pathLst>
              <a:path w="107950" h="367665">
                <a:moveTo>
                  <a:pt x="107823" y="0"/>
                </a:moveTo>
                <a:lnTo>
                  <a:pt x="0" y="183730"/>
                </a:lnTo>
                <a:lnTo>
                  <a:pt x="107823" y="367461"/>
                </a:lnTo>
                <a:lnTo>
                  <a:pt x="107823" y="0"/>
                </a:lnTo>
                <a:close/>
              </a:path>
            </a:pathLst>
          </a:custGeom>
          <a:solidFill>
            <a:srgbClr val="A7AA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9041038" y="8057725"/>
            <a:ext cx="107950" cy="367665"/>
          </a:xfrm>
          <a:custGeom>
            <a:avLst/>
            <a:gdLst/>
            <a:ahLst/>
            <a:cxnLst/>
            <a:rect l="l" t="t" r="r" b="b"/>
            <a:pathLst>
              <a:path w="107950" h="367665">
                <a:moveTo>
                  <a:pt x="0" y="183730"/>
                </a:moveTo>
                <a:lnTo>
                  <a:pt x="107823" y="0"/>
                </a:lnTo>
                <a:lnTo>
                  <a:pt x="107823" y="367461"/>
                </a:lnTo>
                <a:lnTo>
                  <a:pt x="0" y="183730"/>
                </a:lnTo>
                <a:close/>
              </a:path>
            </a:pathLst>
          </a:custGeom>
          <a:ln w="12700">
            <a:solidFill>
              <a:srgbClr val="85888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110"/>
          <p:cNvSpPr txBox="1"/>
          <p:nvPr/>
        </p:nvSpPr>
        <p:spPr>
          <a:xfrm>
            <a:off x="9040368" y="7809077"/>
            <a:ext cx="127000" cy="53530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875"/>
              </a:lnSpc>
            </a:pPr>
            <a:r>
              <a:rPr sz="800" dirty="0">
                <a:latin typeface="Arial"/>
                <a:cs typeface="Arial"/>
              </a:rPr>
              <a:t>loxP   </a:t>
            </a:r>
            <a:r>
              <a:rPr sz="800" spc="95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loxP</a:t>
            </a:r>
            <a:endParaRPr sz="800">
              <a:latin typeface="Arial"/>
              <a:cs typeface="Arial"/>
            </a:endParaRPr>
          </a:p>
        </p:txBody>
      </p:sp>
      <p:sp>
        <p:nvSpPr>
          <p:cNvPr id="111" name="object 111"/>
          <p:cNvSpPr/>
          <p:nvPr/>
        </p:nvSpPr>
        <p:spPr>
          <a:xfrm>
            <a:off x="9853838" y="8057725"/>
            <a:ext cx="107950" cy="367665"/>
          </a:xfrm>
          <a:custGeom>
            <a:avLst/>
            <a:gdLst/>
            <a:ahLst/>
            <a:cxnLst/>
            <a:rect l="l" t="t" r="r" b="b"/>
            <a:pathLst>
              <a:path w="107950" h="367665">
                <a:moveTo>
                  <a:pt x="107823" y="0"/>
                </a:moveTo>
                <a:lnTo>
                  <a:pt x="0" y="183730"/>
                </a:lnTo>
                <a:lnTo>
                  <a:pt x="107823" y="367461"/>
                </a:lnTo>
                <a:lnTo>
                  <a:pt x="107823" y="0"/>
                </a:lnTo>
                <a:close/>
              </a:path>
            </a:pathLst>
          </a:custGeom>
          <a:solidFill>
            <a:srgbClr val="A7AA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9853838" y="8057725"/>
            <a:ext cx="107950" cy="367665"/>
          </a:xfrm>
          <a:custGeom>
            <a:avLst/>
            <a:gdLst/>
            <a:ahLst/>
            <a:cxnLst/>
            <a:rect l="l" t="t" r="r" b="b"/>
            <a:pathLst>
              <a:path w="107950" h="367665">
                <a:moveTo>
                  <a:pt x="0" y="183730"/>
                </a:moveTo>
                <a:lnTo>
                  <a:pt x="107823" y="0"/>
                </a:lnTo>
                <a:lnTo>
                  <a:pt x="107823" y="367461"/>
                </a:lnTo>
                <a:lnTo>
                  <a:pt x="0" y="183730"/>
                </a:lnTo>
                <a:close/>
              </a:path>
            </a:pathLst>
          </a:custGeom>
          <a:ln w="12700">
            <a:solidFill>
              <a:srgbClr val="85888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113"/>
          <p:cNvSpPr txBox="1"/>
          <p:nvPr/>
        </p:nvSpPr>
        <p:spPr>
          <a:xfrm>
            <a:off x="9853168" y="7809077"/>
            <a:ext cx="127000" cy="53530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875"/>
              </a:lnSpc>
            </a:pPr>
            <a:r>
              <a:rPr sz="800" dirty="0">
                <a:latin typeface="Arial"/>
                <a:cs typeface="Arial"/>
              </a:rPr>
              <a:t>loxP   </a:t>
            </a:r>
            <a:r>
              <a:rPr sz="800" spc="95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loxP</a:t>
            </a:r>
            <a:endParaRPr sz="800">
              <a:latin typeface="Arial"/>
              <a:cs typeface="Arial"/>
            </a:endParaRPr>
          </a:p>
        </p:txBody>
      </p:sp>
      <p:sp>
        <p:nvSpPr>
          <p:cNvPr id="114" name="object 114"/>
          <p:cNvSpPr/>
          <p:nvPr/>
        </p:nvSpPr>
        <p:spPr>
          <a:xfrm>
            <a:off x="8860639" y="6773272"/>
            <a:ext cx="331470" cy="331470"/>
          </a:xfrm>
          <a:custGeom>
            <a:avLst/>
            <a:gdLst/>
            <a:ahLst/>
            <a:cxnLst/>
            <a:rect l="l" t="t" r="r" b="b"/>
            <a:pathLst>
              <a:path w="331470" h="331470">
                <a:moveTo>
                  <a:pt x="0" y="313186"/>
                </a:moveTo>
                <a:lnTo>
                  <a:pt x="313186" y="0"/>
                </a:lnTo>
                <a:lnTo>
                  <a:pt x="331146" y="17960"/>
                </a:lnTo>
                <a:lnTo>
                  <a:pt x="17960" y="331146"/>
                </a:lnTo>
                <a:lnTo>
                  <a:pt x="0" y="31318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8174453" y="7628205"/>
            <a:ext cx="337820" cy="0"/>
          </a:xfrm>
          <a:custGeom>
            <a:avLst/>
            <a:gdLst/>
            <a:ahLst/>
            <a:cxnLst/>
            <a:rect l="l" t="t" r="r" b="b"/>
            <a:pathLst>
              <a:path w="337820">
                <a:moveTo>
                  <a:pt x="0" y="0"/>
                </a:moveTo>
                <a:lnTo>
                  <a:pt x="337734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7242188" y="7628205"/>
            <a:ext cx="344170" cy="0"/>
          </a:xfrm>
          <a:custGeom>
            <a:avLst/>
            <a:gdLst/>
            <a:ahLst/>
            <a:cxnLst/>
            <a:rect l="l" t="t" r="r" b="b"/>
            <a:pathLst>
              <a:path w="344170">
                <a:moveTo>
                  <a:pt x="0" y="0"/>
                </a:moveTo>
                <a:lnTo>
                  <a:pt x="34409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8174453" y="7930197"/>
            <a:ext cx="337820" cy="0"/>
          </a:xfrm>
          <a:custGeom>
            <a:avLst/>
            <a:gdLst/>
            <a:ahLst/>
            <a:cxnLst/>
            <a:rect l="l" t="t" r="r" b="b"/>
            <a:pathLst>
              <a:path w="337820">
                <a:moveTo>
                  <a:pt x="0" y="0"/>
                </a:moveTo>
                <a:lnTo>
                  <a:pt x="337734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7242188" y="7930197"/>
            <a:ext cx="344170" cy="0"/>
          </a:xfrm>
          <a:custGeom>
            <a:avLst/>
            <a:gdLst/>
            <a:ahLst/>
            <a:cxnLst/>
            <a:rect l="l" t="t" r="r" b="b"/>
            <a:pathLst>
              <a:path w="344170">
                <a:moveTo>
                  <a:pt x="0" y="0"/>
                </a:moveTo>
                <a:lnTo>
                  <a:pt x="34409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8174453" y="8230992"/>
            <a:ext cx="337820" cy="0"/>
          </a:xfrm>
          <a:custGeom>
            <a:avLst/>
            <a:gdLst/>
            <a:ahLst/>
            <a:cxnLst/>
            <a:rect l="l" t="t" r="r" b="b"/>
            <a:pathLst>
              <a:path w="337820">
                <a:moveTo>
                  <a:pt x="0" y="0"/>
                </a:moveTo>
                <a:lnTo>
                  <a:pt x="337734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7242188" y="8230992"/>
            <a:ext cx="344170" cy="0"/>
          </a:xfrm>
          <a:custGeom>
            <a:avLst/>
            <a:gdLst/>
            <a:ahLst/>
            <a:cxnLst/>
            <a:rect l="l" t="t" r="r" b="b"/>
            <a:pathLst>
              <a:path w="344170">
                <a:moveTo>
                  <a:pt x="0" y="0"/>
                </a:moveTo>
                <a:lnTo>
                  <a:pt x="34409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7242188" y="7098733"/>
            <a:ext cx="1270000" cy="1389380"/>
          </a:xfrm>
          <a:custGeom>
            <a:avLst/>
            <a:gdLst/>
            <a:ahLst/>
            <a:cxnLst/>
            <a:rect l="l" t="t" r="r" b="b"/>
            <a:pathLst>
              <a:path w="1270000" h="1389379">
                <a:moveTo>
                  <a:pt x="0" y="0"/>
                </a:moveTo>
                <a:lnTo>
                  <a:pt x="1270000" y="0"/>
                </a:lnTo>
                <a:lnTo>
                  <a:pt x="1270000" y="1388960"/>
                </a:lnTo>
                <a:lnTo>
                  <a:pt x="0" y="1388960"/>
                </a:lnTo>
                <a:lnTo>
                  <a:pt x="0" y="0"/>
                </a:lnTo>
                <a:close/>
              </a:path>
            </a:pathLst>
          </a:custGeom>
          <a:ln w="25400">
            <a:solidFill>
              <a:srgbClr val="427E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8196147" y="6783141"/>
            <a:ext cx="331470" cy="331470"/>
          </a:xfrm>
          <a:custGeom>
            <a:avLst/>
            <a:gdLst/>
            <a:ahLst/>
            <a:cxnLst/>
            <a:rect l="l" t="t" r="r" b="b"/>
            <a:pathLst>
              <a:path w="331470" h="331470">
                <a:moveTo>
                  <a:pt x="17960" y="0"/>
                </a:moveTo>
                <a:lnTo>
                  <a:pt x="331146" y="313186"/>
                </a:lnTo>
                <a:lnTo>
                  <a:pt x="313186" y="331146"/>
                </a:lnTo>
                <a:lnTo>
                  <a:pt x="0" y="17960"/>
                </a:lnTo>
                <a:lnTo>
                  <a:pt x="17960" y="0"/>
                </a:lnTo>
                <a:close/>
              </a:path>
            </a:pathLst>
          </a:custGeom>
          <a:solidFill>
            <a:srgbClr val="427E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8174453" y="7337512"/>
            <a:ext cx="340995" cy="0"/>
          </a:xfrm>
          <a:custGeom>
            <a:avLst/>
            <a:gdLst/>
            <a:ahLst/>
            <a:cxnLst/>
            <a:rect l="l" t="t" r="r" b="b"/>
            <a:pathLst>
              <a:path w="340995">
                <a:moveTo>
                  <a:pt x="0" y="0"/>
                </a:moveTo>
                <a:lnTo>
                  <a:pt x="340909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7245363" y="7337512"/>
            <a:ext cx="340995" cy="0"/>
          </a:xfrm>
          <a:custGeom>
            <a:avLst/>
            <a:gdLst/>
            <a:ahLst/>
            <a:cxnLst/>
            <a:rect l="l" t="t" r="r" b="b"/>
            <a:pathLst>
              <a:path w="340995">
                <a:moveTo>
                  <a:pt x="0" y="0"/>
                </a:moveTo>
                <a:lnTo>
                  <a:pt x="340915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7586278" y="7219029"/>
            <a:ext cx="588645" cy="237490"/>
          </a:xfrm>
          <a:custGeom>
            <a:avLst/>
            <a:gdLst/>
            <a:ahLst/>
            <a:cxnLst/>
            <a:rect l="l" t="t" r="r" b="b"/>
            <a:pathLst>
              <a:path w="588645" h="237490">
                <a:moveTo>
                  <a:pt x="0" y="0"/>
                </a:moveTo>
                <a:lnTo>
                  <a:pt x="588162" y="0"/>
                </a:lnTo>
                <a:lnTo>
                  <a:pt x="588162" y="236969"/>
                </a:lnTo>
                <a:lnTo>
                  <a:pt x="0" y="236969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85888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object 126"/>
          <p:cNvSpPr txBox="1"/>
          <p:nvPr/>
        </p:nvSpPr>
        <p:spPr>
          <a:xfrm>
            <a:off x="7747000" y="7295642"/>
            <a:ext cx="257175" cy="1009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baseline="4629" dirty="0">
                <a:latin typeface="Arial"/>
                <a:cs typeface="Arial"/>
              </a:rPr>
              <a:t>Cx</a:t>
            </a:r>
            <a:r>
              <a:rPr sz="400" dirty="0">
                <a:latin typeface="Arial"/>
                <a:cs typeface="Arial"/>
              </a:rPr>
              <a:t>3</a:t>
            </a:r>
            <a:r>
              <a:rPr sz="900" spc="15" baseline="4629" dirty="0">
                <a:latin typeface="Arial"/>
                <a:cs typeface="Arial"/>
              </a:rPr>
              <a:t>cr1</a:t>
            </a:r>
            <a:endParaRPr sz="900" baseline="4629">
              <a:latin typeface="Arial"/>
              <a:cs typeface="Arial"/>
            </a:endParaRPr>
          </a:p>
        </p:txBody>
      </p:sp>
      <p:sp>
        <p:nvSpPr>
          <p:cNvPr id="127" name="object 127"/>
          <p:cNvSpPr/>
          <p:nvPr/>
        </p:nvSpPr>
        <p:spPr>
          <a:xfrm>
            <a:off x="7586278" y="7511129"/>
            <a:ext cx="588645" cy="237490"/>
          </a:xfrm>
          <a:custGeom>
            <a:avLst/>
            <a:gdLst/>
            <a:ahLst/>
            <a:cxnLst/>
            <a:rect l="l" t="t" r="r" b="b"/>
            <a:pathLst>
              <a:path w="588645" h="237490">
                <a:moveTo>
                  <a:pt x="0" y="0"/>
                </a:moveTo>
                <a:lnTo>
                  <a:pt x="588162" y="0"/>
                </a:lnTo>
                <a:lnTo>
                  <a:pt x="588162" y="236969"/>
                </a:lnTo>
                <a:lnTo>
                  <a:pt x="0" y="236969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85888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" name="object 128"/>
          <p:cNvSpPr txBox="1"/>
          <p:nvPr/>
        </p:nvSpPr>
        <p:spPr>
          <a:xfrm>
            <a:off x="7683500" y="7587742"/>
            <a:ext cx="403225" cy="1009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7" baseline="4629" dirty="0">
                <a:latin typeface="Arial"/>
                <a:cs typeface="Arial"/>
              </a:rPr>
              <a:t>Cx</a:t>
            </a:r>
            <a:r>
              <a:rPr sz="400" spc="-5" dirty="0">
                <a:latin typeface="Arial"/>
                <a:cs typeface="Arial"/>
              </a:rPr>
              <a:t>3</a:t>
            </a:r>
            <a:r>
              <a:rPr sz="900" spc="-7" baseline="4629" dirty="0">
                <a:latin typeface="Arial"/>
                <a:cs typeface="Arial"/>
              </a:rPr>
              <a:t>cr1</a:t>
            </a:r>
            <a:r>
              <a:rPr sz="600" spc="-7" baseline="27777" dirty="0">
                <a:latin typeface="Arial"/>
                <a:cs typeface="Arial"/>
              </a:rPr>
              <a:t>CreER</a:t>
            </a:r>
            <a:endParaRPr sz="600" baseline="27777">
              <a:latin typeface="Arial"/>
              <a:cs typeface="Arial"/>
            </a:endParaRPr>
          </a:p>
        </p:txBody>
      </p:sp>
      <p:sp>
        <p:nvSpPr>
          <p:cNvPr id="129" name="object 129"/>
          <p:cNvSpPr/>
          <p:nvPr/>
        </p:nvSpPr>
        <p:spPr>
          <a:xfrm>
            <a:off x="7586278" y="7815929"/>
            <a:ext cx="588645" cy="237490"/>
          </a:xfrm>
          <a:custGeom>
            <a:avLst/>
            <a:gdLst/>
            <a:ahLst/>
            <a:cxnLst/>
            <a:rect l="l" t="t" r="r" b="b"/>
            <a:pathLst>
              <a:path w="588645" h="237490">
                <a:moveTo>
                  <a:pt x="0" y="0"/>
                </a:moveTo>
                <a:lnTo>
                  <a:pt x="588162" y="0"/>
                </a:lnTo>
                <a:lnTo>
                  <a:pt x="588162" y="236969"/>
                </a:lnTo>
                <a:lnTo>
                  <a:pt x="0" y="236969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85888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" name="object 130"/>
          <p:cNvSpPr txBox="1"/>
          <p:nvPr/>
        </p:nvSpPr>
        <p:spPr>
          <a:xfrm>
            <a:off x="7797800" y="7886700"/>
            <a:ext cx="165735" cy="1066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00" dirty="0">
                <a:latin typeface="Arial"/>
                <a:cs typeface="Arial"/>
              </a:rPr>
              <a:t>GOI</a:t>
            </a:r>
            <a:endParaRPr sz="600">
              <a:latin typeface="Arial"/>
              <a:cs typeface="Arial"/>
            </a:endParaRPr>
          </a:p>
        </p:txBody>
      </p:sp>
      <p:sp>
        <p:nvSpPr>
          <p:cNvPr id="131" name="object 131"/>
          <p:cNvSpPr/>
          <p:nvPr/>
        </p:nvSpPr>
        <p:spPr>
          <a:xfrm>
            <a:off x="7586278" y="8120729"/>
            <a:ext cx="588645" cy="237490"/>
          </a:xfrm>
          <a:custGeom>
            <a:avLst/>
            <a:gdLst/>
            <a:ahLst/>
            <a:cxnLst/>
            <a:rect l="l" t="t" r="r" b="b"/>
            <a:pathLst>
              <a:path w="588645" h="237490">
                <a:moveTo>
                  <a:pt x="0" y="0"/>
                </a:moveTo>
                <a:lnTo>
                  <a:pt x="588162" y="0"/>
                </a:lnTo>
                <a:lnTo>
                  <a:pt x="588162" y="236969"/>
                </a:lnTo>
                <a:lnTo>
                  <a:pt x="0" y="236969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85888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" name="object 132"/>
          <p:cNvSpPr txBox="1"/>
          <p:nvPr/>
        </p:nvSpPr>
        <p:spPr>
          <a:xfrm>
            <a:off x="7797800" y="8191500"/>
            <a:ext cx="165735" cy="1066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00" dirty="0">
                <a:latin typeface="Arial"/>
                <a:cs typeface="Arial"/>
              </a:rPr>
              <a:t>GOI</a:t>
            </a:r>
            <a:endParaRPr sz="600">
              <a:latin typeface="Arial"/>
              <a:cs typeface="Arial"/>
            </a:endParaRPr>
          </a:p>
        </p:txBody>
      </p:sp>
      <p:sp>
        <p:nvSpPr>
          <p:cNvPr id="133" name="object 133"/>
          <p:cNvSpPr/>
          <p:nvPr/>
        </p:nvSpPr>
        <p:spPr>
          <a:xfrm>
            <a:off x="7415438" y="8057725"/>
            <a:ext cx="107950" cy="367665"/>
          </a:xfrm>
          <a:custGeom>
            <a:avLst/>
            <a:gdLst/>
            <a:ahLst/>
            <a:cxnLst/>
            <a:rect l="l" t="t" r="r" b="b"/>
            <a:pathLst>
              <a:path w="107950" h="367665">
                <a:moveTo>
                  <a:pt x="107823" y="0"/>
                </a:moveTo>
                <a:lnTo>
                  <a:pt x="0" y="183730"/>
                </a:lnTo>
                <a:lnTo>
                  <a:pt x="107823" y="367461"/>
                </a:lnTo>
                <a:lnTo>
                  <a:pt x="107823" y="0"/>
                </a:lnTo>
                <a:close/>
              </a:path>
            </a:pathLst>
          </a:custGeom>
          <a:solidFill>
            <a:srgbClr val="A7AA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" name="object 134"/>
          <p:cNvSpPr/>
          <p:nvPr/>
        </p:nvSpPr>
        <p:spPr>
          <a:xfrm>
            <a:off x="7415438" y="8057725"/>
            <a:ext cx="107950" cy="367665"/>
          </a:xfrm>
          <a:custGeom>
            <a:avLst/>
            <a:gdLst/>
            <a:ahLst/>
            <a:cxnLst/>
            <a:rect l="l" t="t" r="r" b="b"/>
            <a:pathLst>
              <a:path w="107950" h="367665">
                <a:moveTo>
                  <a:pt x="0" y="183730"/>
                </a:moveTo>
                <a:lnTo>
                  <a:pt x="107823" y="0"/>
                </a:lnTo>
                <a:lnTo>
                  <a:pt x="107823" y="367461"/>
                </a:lnTo>
                <a:lnTo>
                  <a:pt x="0" y="183730"/>
                </a:lnTo>
                <a:close/>
              </a:path>
            </a:pathLst>
          </a:custGeom>
          <a:ln w="12700">
            <a:solidFill>
              <a:srgbClr val="85888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" name="object 135"/>
          <p:cNvSpPr txBox="1"/>
          <p:nvPr/>
        </p:nvSpPr>
        <p:spPr>
          <a:xfrm>
            <a:off x="7414768" y="8126577"/>
            <a:ext cx="127000" cy="217804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875"/>
              </a:lnSpc>
            </a:pPr>
            <a:r>
              <a:rPr sz="800" dirty="0">
                <a:latin typeface="Arial"/>
                <a:cs typeface="Arial"/>
              </a:rPr>
              <a:t>loxP</a:t>
            </a:r>
            <a:endParaRPr sz="800">
              <a:latin typeface="Arial"/>
              <a:cs typeface="Arial"/>
            </a:endParaRPr>
          </a:p>
        </p:txBody>
      </p:sp>
      <p:sp>
        <p:nvSpPr>
          <p:cNvPr id="136" name="object 136"/>
          <p:cNvSpPr/>
          <p:nvPr/>
        </p:nvSpPr>
        <p:spPr>
          <a:xfrm>
            <a:off x="8228238" y="8057725"/>
            <a:ext cx="107950" cy="367665"/>
          </a:xfrm>
          <a:custGeom>
            <a:avLst/>
            <a:gdLst/>
            <a:ahLst/>
            <a:cxnLst/>
            <a:rect l="l" t="t" r="r" b="b"/>
            <a:pathLst>
              <a:path w="107950" h="367665">
                <a:moveTo>
                  <a:pt x="107823" y="0"/>
                </a:moveTo>
                <a:lnTo>
                  <a:pt x="0" y="183730"/>
                </a:lnTo>
                <a:lnTo>
                  <a:pt x="107823" y="367461"/>
                </a:lnTo>
                <a:lnTo>
                  <a:pt x="107823" y="0"/>
                </a:lnTo>
                <a:close/>
              </a:path>
            </a:pathLst>
          </a:custGeom>
          <a:solidFill>
            <a:srgbClr val="A7AA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" name="object 137"/>
          <p:cNvSpPr/>
          <p:nvPr/>
        </p:nvSpPr>
        <p:spPr>
          <a:xfrm>
            <a:off x="8228238" y="8057725"/>
            <a:ext cx="107950" cy="367665"/>
          </a:xfrm>
          <a:custGeom>
            <a:avLst/>
            <a:gdLst/>
            <a:ahLst/>
            <a:cxnLst/>
            <a:rect l="l" t="t" r="r" b="b"/>
            <a:pathLst>
              <a:path w="107950" h="367665">
                <a:moveTo>
                  <a:pt x="0" y="183730"/>
                </a:moveTo>
                <a:lnTo>
                  <a:pt x="107823" y="0"/>
                </a:lnTo>
                <a:lnTo>
                  <a:pt x="107823" y="367461"/>
                </a:lnTo>
                <a:lnTo>
                  <a:pt x="0" y="183730"/>
                </a:lnTo>
                <a:close/>
              </a:path>
            </a:pathLst>
          </a:custGeom>
          <a:ln w="12700">
            <a:solidFill>
              <a:srgbClr val="85888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" name="object 138"/>
          <p:cNvSpPr txBox="1"/>
          <p:nvPr/>
        </p:nvSpPr>
        <p:spPr>
          <a:xfrm>
            <a:off x="8227568" y="8126577"/>
            <a:ext cx="127000" cy="217804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875"/>
              </a:lnSpc>
            </a:pPr>
            <a:r>
              <a:rPr sz="800" dirty="0">
                <a:latin typeface="Arial"/>
                <a:cs typeface="Arial"/>
              </a:rPr>
              <a:t>loxP</a:t>
            </a:r>
            <a:endParaRPr sz="800">
              <a:latin typeface="Arial"/>
              <a:cs typeface="Arial"/>
            </a:endParaRPr>
          </a:p>
        </p:txBody>
      </p:sp>
      <p:sp>
        <p:nvSpPr>
          <p:cNvPr id="139" name="object 139"/>
          <p:cNvSpPr/>
          <p:nvPr/>
        </p:nvSpPr>
        <p:spPr>
          <a:xfrm>
            <a:off x="7235039" y="6773272"/>
            <a:ext cx="331470" cy="331470"/>
          </a:xfrm>
          <a:custGeom>
            <a:avLst/>
            <a:gdLst/>
            <a:ahLst/>
            <a:cxnLst/>
            <a:rect l="l" t="t" r="r" b="b"/>
            <a:pathLst>
              <a:path w="331470" h="331470">
                <a:moveTo>
                  <a:pt x="0" y="313186"/>
                </a:moveTo>
                <a:lnTo>
                  <a:pt x="313186" y="0"/>
                </a:lnTo>
                <a:lnTo>
                  <a:pt x="331146" y="17960"/>
                </a:lnTo>
                <a:lnTo>
                  <a:pt x="17960" y="331146"/>
                </a:lnTo>
                <a:lnTo>
                  <a:pt x="0" y="313186"/>
                </a:lnTo>
                <a:close/>
              </a:path>
            </a:pathLst>
          </a:custGeom>
          <a:solidFill>
            <a:srgbClr val="427E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" name="object 140"/>
          <p:cNvSpPr/>
          <p:nvPr/>
        </p:nvSpPr>
        <p:spPr>
          <a:xfrm>
            <a:off x="8751893" y="3866582"/>
            <a:ext cx="1283970" cy="968375"/>
          </a:xfrm>
          <a:custGeom>
            <a:avLst/>
            <a:gdLst/>
            <a:ahLst/>
            <a:cxnLst/>
            <a:rect l="l" t="t" r="r" b="b"/>
            <a:pathLst>
              <a:path w="1283970" h="968375">
                <a:moveTo>
                  <a:pt x="1095882" y="141770"/>
                </a:moveTo>
                <a:lnTo>
                  <a:pt x="1135344" y="174321"/>
                </a:lnTo>
                <a:lnTo>
                  <a:pt x="1170163" y="208807"/>
                </a:lnTo>
                <a:lnTo>
                  <a:pt x="1200340" y="244984"/>
                </a:lnTo>
                <a:lnTo>
                  <a:pt x="1225874" y="282611"/>
                </a:lnTo>
                <a:lnTo>
                  <a:pt x="1246766" y="321447"/>
                </a:lnTo>
                <a:lnTo>
                  <a:pt x="1263014" y="361250"/>
                </a:lnTo>
                <a:lnTo>
                  <a:pt x="1274621" y="401777"/>
                </a:lnTo>
                <a:lnTo>
                  <a:pt x="1281585" y="442788"/>
                </a:lnTo>
                <a:lnTo>
                  <a:pt x="1283906" y="484041"/>
                </a:lnTo>
                <a:lnTo>
                  <a:pt x="1281585" y="525294"/>
                </a:lnTo>
                <a:lnTo>
                  <a:pt x="1274621" y="566305"/>
                </a:lnTo>
                <a:lnTo>
                  <a:pt x="1263014" y="606832"/>
                </a:lnTo>
                <a:lnTo>
                  <a:pt x="1246766" y="646635"/>
                </a:lnTo>
                <a:lnTo>
                  <a:pt x="1225874" y="685471"/>
                </a:lnTo>
                <a:lnTo>
                  <a:pt x="1200340" y="723098"/>
                </a:lnTo>
                <a:lnTo>
                  <a:pt x="1170163" y="759275"/>
                </a:lnTo>
                <a:lnTo>
                  <a:pt x="1135344" y="793761"/>
                </a:lnTo>
                <a:lnTo>
                  <a:pt x="1095882" y="826312"/>
                </a:lnTo>
                <a:lnTo>
                  <a:pt x="1057149" y="853249"/>
                </a:lnTo>
                <a:lnTo>
                  <a:pt x="1016312" y="877350"/>
                </a:lnTo>
                <a:lnTo>
                  <a:pt x="973606" y="898615"/>
                </a:lnTo>
                <a:lnTo>
                  <a:pt x="929264" y="917045"/>
                </a:lnTo>
                <a:lnTo>
                  <a:pt x="883521" y="932640"/>
                </a:lnTo>
                <a:lnTo>
                  <a:pt x="836609" y="945399"/>
                </a:lnTo>
                <a:lnTo>
                  <a:pt x="788763" y="955323"/>
                </a:lnTo>
                <a:lnTo>
                  <a:pt x="740215" y="962412"/>
                </a:lnTo>
                <a:lnTo>
                  <a:pt x="691201" y="966665"/>
                </a:lnTo>
                <a:lnTo>
                  <a:pt x="641953" y="968082"/>
                </a:lnTo>
                <a:lnTo>
                  <a:pt x="592705" y="966665"/>
                </a:lnTo>
                <a:lnTo>
                  <a:pt x="543690" y="962412"/>
                </a:lnTo>
                <a:lnTo>
                  <a:pt x="495143" y="955323"/>
                </a:lnTo>
                <a:lnTo>
                  <a:pt x="447297" y="945399"/>
                </a:lnTo>
                <a:lnTo>
                  <a:pt x="400385" y="932640"/>
                </a:lnTo>
                <a:lnTo>
                  <a:pt x="354641" y="917045"/>
                </a:lnTo>
                <a:lnTo>
                  <a:pt x="310300" y="898615"/>
                </a:lnTo>
                <a:lnTo>
                  <a:pt x="267594" y="877350"/>
                </a:lnTo>
                <a:lnTo>
                  <a:pt x="226757" y="853249"/>
                </a:lnTo>
                <a:lnTo>
                  <a:pt x="188023" y="826312"/>
                </a:lnTo>
                <a:lnTo>
                  <a:pt x="148561" y="793761"/>
                </a:lnTo>
                <a:lnTo>
                  <a:pt x="113742" y="759275"/>
                </a:lnTo>
                <a:lnTo>
                  <a:pt x="83565" y="723098"/>
                </a:lnTo>
                <a:lnTo>
                  <a:pt x="58031" y="685471"/>
                </a:lnTo>
                <a:lnTo>
                  <a:pt x="37140" y="646635"/>
                </a:lnTo>
                <a:lnTo>
                  <a:pt x="20891" y="606832"/>
                </a:lnTo>
                <a:lnTo>
                  <a:pt x="9285" y="566305"/>
                </a:lnTo>
                <a:lnTo>
                  <a:pt x="2321" y="525294"/>
                </a:lnTo>
                <a:lnTo>
                  <a:pt x="0" y="484041"/>
                </a:lnTo>
                <a:lnTo>
                  <a:pt x="2321" y="442788"/>
                </a:lnTo>
                <a:lnTo>
                  <a:pt x="9285" y="401777"/>
                </a:lnTo>
                <a:lnTo>
                  <a:pt x="20891" y="361250"/>
                </a:lnTo>
                <a:lnTo>
                  <a:pt x="37140" y="321447"/>
                </a:lnTo>
                <a:lnTo>
                  <a:pt x="58031" y="282611"/>
                </a:lnTo>
                <a:lnTo>
                  <a:pt x="83565" y="244984"/>
                </a:lnTo>
                <a:lnTo>
                  <a:pt x="113742" y="208807"/>
                </a:lnTo>
                <a:lnTo>
                  <a:pt x="148561" y="174321"/>
                </a:lnTo>
                <a:lnTo>
                  <a:pt x="188023" y="141770"/>
                </a:lnTo>
                <a:lnTo>
                  <a:pt x="226757" y="114833"/>
                </a:lnTo>
                <a:lnTo>
                  <a:pt x="267594" y="90732"/>
                </a:lnTo>
                <a:lnTo>
                  <a:pt x="310300" y="69467"/>
                </a:lnTo>
                <a:lnTo>
                  <a:pt x="354641" y="51037"/>
                </a:lnTo>
                <a:lnTo>
                  <a:pt x="400385" y="35442"/>
                </a:lnTo>
                <a:lnTo>
                  <a:pt x="447297" y="22683"/>
                </a:lnTo>
                <a:lnTo>
                  <a:pt x="495143" y="12759"/>
                </a:lnTo>
                <a:lnTo>
                  <a:pt x="543690" y="5670"/>
                </a:lnTo>
                <a:lnTo>
                  <a:pt x="592705" y="1417"/>
                </a:lnTo>
                <a:lnTo>
                  <a:pt x="641953" y="0"/>
                </a:lnTo>
                <a:lnTo>
                  <a:pt x="691201" y="1417"/>
                </a:lnTo>
                <a:lnTo>
                  <a:pt x="740215" y="5670"/>
                </a:lnTo>
                <a:lnTo>
                  <a:pt x="788763" y="12759"/>
                </a:lnTo>
                <a:lnTo>
                  <a:pt x="836609" y="22683"/>
                </a:lnTo>
                <a:lnTo>
                  <a:pt x="883521" y="35442"/>
                </a:lnTo>
                <a:lnTo>
                  <a:pt x="929264" y="51037"/>
                </a:lnTo>
                <a:lnTo>
                  <a:pt x="973606" y="69467"/>
                </a:lnTo>
                <a:lnTo>
                  <a:pt x="1016312" y="90732"/>
                </a:lnTo>
                <a:lnTo>
                  <a:pt x="1057149" y="114833"/>
                </a:lnTo>
                <a:lnTo>
                  <a:pt x="1095882" y="141770"/>
                </a:lnTo>
                <a:close/>
              </a:path>
            </a:pathLst>
          </a:custGeom>
          <a:ln w="25400">
            <a:solidFill>
              <a:srgbClr val="C8250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" name="object 141"/>
          <p:cNvSpPr txBox="1"/>
          <p:nvPr/>
        </p:nvSpPr>
        <p:spPr>
          <a:xfrm>
            <a:off x="9271000" y="4229100"/>
            <a:ext cx="177800" cy="25907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dirty="0">
                <a:solidFill>
                  <a:srgbClr val="222222"/>
                </a:solidFill>
                <a:latin typeface="Arial"/>
                <a:cs typeface="Arial"/>
              </a:rPr>
              <a:t>♀</a:t>
            </a:r>
            <a:endParaRPr sz="1600">
              <a:latin typeface="Arial"/>
              <a:cs typeface="Arial"/>
            </a:endParaRPr>
          </a:p>
        </p:txBody>
      </p:sp>
      <p:sp>
        <p:nvSpPr>
          <p:cNvPr id="142" name="object 142"/>
          <p:cNvSpPr txBox="1"/>
          <p:nvPr/>
        </p:nvSpPr>
        <p:spPr>
          <a:xfrm>
            <a:off x="7886801" y="4191101"/>
            <a:ext cx="177800" cy="25907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dirty="0">
                <a:solidFill>
                  <a:srgbClr val="222222"/>
                </a:solidFill>
                <a:latin typeface="Arial"/>
                <a:cs typeface="Arial"/>
              </a:rPr>
              <a:t>♂</a:t>
            </a:r>
            <a:endParaRPr sz="1600">
              <a:latin typeface="Arial"/>
              <a:cs typeface="Arial"/>
            </a:endParaRPr>
          </a:p>
        </p:txBody>
      </p:sp>
      <p:sp>
        <p:nvSpPr>
          <p:cNvPr id="143" name="object 143"/>
          <p:cNvSpPr txBox="1"/>
          <p:nvPr/>
        </p:nvSpPr>
        <p:spPr>
          <a:xfrm>
            <a:off x="10769600" y="4142740"/>
            <a:ext cx="579755" cy="294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152400">
              <a:lnSpc>
                <a:spcPts val="1100"/>
              </a:lnSpc>
            </a:pPr>
            <a:r>
              <a:rPr sz="1000" dirty="0">
                <a:latin typeface="Gill Sans MT"/>
                <a:cs typeface="Gill Sans MT"/>
              </a:rPr>
              <a:t>Mice  euthanized</a:t>
            </a:r>
            <a:endParaRPr sz="1000">
              <a:latin typeface="Gill Sans MT"/>
              <a:cs typeface="Gill Sans MT"/>
            </a:endParaRPr>
          </a:p>
        </p:txBody>
      </p:sp>
      <p:sp>
        <p:nvSpPr>
          <p:cNvPr id="144" name="object 144"/>
          <p:cNvSpPr/>
          <p:nvPr/>
        </p:nvSpPr>
        <p:spPr>
          <a:xfrm>
            <a:off x="10763153" y="4052634"/>
            <a:ext cx="591820" cy="558800"/>
          </a:xfrm>
          <a:custGeom>
            <a:avLst/>
            <a:gdLst/>
            <a:ahLst/>
            <a:cxnLst/>
            <a:rect l="l" t="t" r="r" b="b"/>
            <a:pathLst>
              <a:path w="591820" h="558800">
                <a:moveTo>
                  <a:pt x="504631" y="81753"/>
                </a:moveTo>
                <a:lnTo>
                  <a:pt x="535800" y="116350"/>
                </a:lnTo>
                <a:lnTo>
                  <a:pt x="560043" y="154198"/>
                </a:lnTo>
                <a:lnTo>
                  <a:pt x="577360" y="194483"/>
                </a:lnTo>
                <a:lnTo>
                  <a:pt x="587750" y="236394"/>
                </a:lnTo>
                <a:lnTo>
                  <a:pt x="591213" y="279117"/>
                </a:lnTo>
                <a:lnTo>
                  <a:pt x="587750" y="321840"/>
                </a:lnTo>
                <a:lnTo>
                  <a:pt x="577360" y="363751"/>
                </a:lnTo>
                <a:lnTo>
                  <a:pt x="560043" y="404036"/>
                </a:lnTo>
                <a:lnTo>
                  <a:pt x="535800" y="441884"/>
                </a:lnTo>
                <a:lnTo>
                  <a:pt x="504631" y="476481"/>
                </a:lnTo>
                <a:lnTo>
                  <a:pt x="467989" y="505912"/>
                </a:lnTo>
                <a:lnTo>
                  <a:pt x="427905" y="528803"/>
                </a:lnTo>
                <a:lnTo>
                  <a:pt x="385239" y="545154"/>
                </a:lnTo>
                <a:lnTo>
                  <a:pt x="340850" y="554964"/>
                </a:lnTo>
                <a:lnTo>
                  <a:pt x="295602" y="558234"/>
                </a:lnTo>
                <a:lnTo>
                  <a:pt x="250353" y="554964"/>
                </a:lnTo>
                <a:lnTo>
                  <a:pt x="205965" y="545154"/>
                </a:lnTo>
                <a:lnTo>
                  <a:pt x="163298" y="528803"/>
                </a:lnTo>
                <a:lnTo>
                  <a:pt x="123214" y="505912"/>
                </a:lnTo>
                <a:lnTo>
                  <a:pt x="86572" y="476481"/>
                </a:lnTo>
                <a:lnTo>
                  <a:pt x="55406" y="441884"/>
                </a:lnTo>
                <a:lnTo>
                  <a:pt x="31166" y="404036"/>
                </a:lnTo>
                <a:lnTo>
                  <a:pt x="13851" y="363751"/>
                </a:lnTo>
                <a:lnTo>
                  <a:pt x="3462" y="321840"/>
                </a:lnTo>
                <a:lnTo>
                  <a:pt x="0" y="279117"/>
                </a:lnTo>
                <a:lnTo>
                  <a:pt x="3462" y="236394"/>
                </a:lnTo>
                <a:lnTo>
                  <a:pt x="13851" y="194483"/>
                </a:lnTo>
                <a:lnTo>
                  <a:pt x="31166" y="154198"/>
                </a:lnTo>
                <a:lnTo>
                  <a:pt x="55406" y="116350"/>
                </a:lnTo>
                <a:lnTo>
                  <a:pt x="86572" y="81753"/>
                </a:lnTo>
                <a:lnTo>
                  <a:pt x="123214" y="52321"/>
                </a:lnTo>
                <a:lnTo>
                  <a:pt x="163298" y="29431"/>
                </a:lnTo>
                <a:lnTo>
                  <a:pt x="205965" y="13080"/>
                </a:lnTo>
                <a:lnTo>
                  <a:pt x="250353" y="3270"/>
                </a:lnTo>
                <a:lnTo>
                  <a:pt x="295602" y="0"/>
                </a:lnTo>
                <a:lnTo>
                  <a:pt x="340850" y="3270"/>
                </a:lnTo>
                <a:lnTo>
                  <a:pt x="385239" y="13080"/>
                </a:lnTo>
                <a:lnTo>
                  <a:pt x="427905" y="29431"/>
                </a:lnTo>
                <a:lnTo>
                  <a:pt x="467989" y="52321"/>
                </a:lnTo>
                <a:lnTo>
                  <a:pt x="504631" y="81753"/>
                </a:lnTo>
                <a:close/>
              </a:path>
            </a:pathLst>
          </a:custGeom>
          <a:ln w="25399">
            <a:solidFill>
              <a:srgbClr val="C8250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" name="object 145"/>
          <p:cNvSpPr/>
          <p:nvPr/>
        </p:nvSpPr>
        <p:spPr>
          <a:xfrm>
            <a:off x="2096099" y="6044831"/>
            <a:ext cx="286099" cy="107736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" name="object 146"/>
          <p:cNvSpPr/>
          <p:nvPr/>
        </p:nvSpPr>
        <p:spPr>
          <a:xfrm>
            <a:off x="1483349" y="5950864"/>
            <a:ext cx="337820" cy="0"/>
          </a:xfrm>
          <a:custGeom>
            <a:avLst/>
            <a:gdLst/>
            <a:ahLst/>
            <a:cxnLst/>
            <a:rect l="l" t="t" r="r" b="b"/>
            <a:pathLst>
              <a:path w="337819">
                <a:moveTo>
                  <a:pt x="0" y="0"/>
                </a:moveTo>
                <a:lnTo>
                  <a:pt x="337747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" name="object 147"/>
          <p:cNvSpPr/>
          <p:nvPr/>
        </p:nvSpPr>
        <p:spPr>
          <a:xfrm>
            <a:off x="551096" y="5950864"/>
            <a:ext cx="344170" cy="0"/>
          </a:xfrm>
          <a:custGeom>
            <a:avLst/>
            <a:gdLst/>
            <a:ahLst/>
            <a:cxnLst/>
            <a:rect l="l" t="t" r="r" b="b"/>
            <a:pathLst>
              <a:path w="344169">
                <a:moveTo>
                  <a:pt x="0" y="0"/>
                </a:moveTo>
                <a:lnTo>
                  <a:pt x="34409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" name="object 148"/>
          <p:cNvSpPr/>
          <p:nvPr/>
        </p:nvSpPr>
        <p:spPr>
          <a:xfrm>
            <a:off x="1483349" y="6252857"/>
            <a:ext cx="337820" cy="0"/>
          </a:xfrm>
          <a:custGeom>
            <a:avLst/>
            <a:gdLst/>
            <a:ahLst/>
            <a:cxnLst/>
            <a:rect l="l" t="t" r="r" b="b"/>
            <a:pathLst>
              <a:path w="337819">
                <a:moveTo>
                  <a:pt x="0" y="0"/>
                </a:moveTo>
                <a:lnTo>
                  <a:pt x="337747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" name="object 149"/>
          <p:cNvSpPr/>
          <p:nvPr/>
        </p:nvSpPr>
        <p:spPr>
          <a:xfrm>
            <a:off x="551096" y="6252857"/>
            <a:ext cx="344170" cy="0"/>
          </a:xfrm>
          <a:custGeom>
            <a:avLst/>
            <a:gdLst/>
            <a:ahLst/>
            <a:cxnLst/>
            <a:rect l="l" t="t" r="r" b="b"/>
            <a:pathLst>
              <a:path w="344169">
                <a:moveTo>
                  <a:pt x="0" y="0"/>
                </a:moveTo>
                <a:lnTo>
                  <a:pt x="34409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0" name="object 150"/>
          <p:cNvSpPr/>
          <p:nvPr/>
        </p:nvSpPr>
        <p:spPr>
          <a:xfrm>
            <a:off x="1483349" y="6553655"/>
            <a:ext cx="337820" cy="0"/>
          </a:xfrm>
          <a:custGeom>
            <a:avLst/>
            <a:gdLst/>
            <a:ahLst/>
            <a:cxnLst/>
            <a:rect l="l" t="t" r="r" b="b"/>
            <a:pathLst>
              <a:path w="337819">
                <a:moveTo>
                  <a:pt x="0" y="0"/>
                </a:moveTo>
                <a:lnTo>
                  <a:pt x="337747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1" name="object 151"/>
          <p:cNvSpPr/>
          <p:nvPr/>
        </p:nvSpPr>
        <p:spPr>
          <a:xfrm>
            <a:off x="551096" y="6553655"/>
            <a:ext cx="344170" cy="0"/>
          </a:xfrm>
          <a:custGeom>
            <a:avLst/>
            <a:gdLst/>
            <a:ahLst/>
            <a:cxnLst/>
            <a:rect l="l" t="t" r="r" b="b"/>
            <a:pathLst>
              <a:path w="344169">
                <a:moveTo>
                  <a:pt x="0" y="0"/>
                </a:moveTo>
                <a:lnTo>
                  <a:pt x="34409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" name="object 152"/>
          <p:cNvSpPr/>
          <p:nvPr/>
        </p:nvSpPr>
        <p:spPr>
          <a:xfrm>
            <a:off x="551096" y="5421392"/>
            <a:ext cx="1270000" cy="1389380"/>
          </a:xfrm>
          <a:custGeom>
            <a:avLst/>
            <a:gdLst/>
            <a:ahLst/>
            <a:cxnLst/>
            <a:rect l="l" t="t" r="r" b="b"/>
            <a:pathLst>
              <a:path w="1270000" h="1389379">
                <a:moveTo>
                  <a:pt x="0" y="0"/>
                </a:moveTo>
                <a:lnTo>
                  <a:pt x="1270000" y="0"/>
                </a:lnTo>
                <a:lnTo>
                  <a:pt x="1270000" y="1388960"/>
                </a:lnTo>
                <a:lnTo>
                  <a:pt x="0" y="1388960"/>
                </a:lnTo>
                <a:lnTo>
                  <a:pt x="0" y="0"/>
                </a:lnTo>
                <a:close/>
              </a:path>
            </a:pathLst>
          </a:custGeom>
          <a:ln w="25400">
            <a:solidFill>
              <a:srgbClr val="9625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" name="object 153"/>
          <p:cNvSpPr/>
          <p:nvPr/>
        </p:nvSpPr>
        <p:spPr>
          <a:xfrm>
            <a:off x="1808132" y="5409604"/>
            <a:ext cx="332105" cy="531495"/>
          </a:xfrm>
          <a:custGeom>
            <a:avLst/>
            <a:gdLst/>
            <a:ahLst/>
            <a:cxnLst/>
            <a:rect l="l" t="t" r="r" b="b"/>
            <a:pathLst>
              <a:path w="332105" h="531495">
                <a:moveTo>
                  <a:pt x="21792" y="0"/>
                </a:moveTo>
                <a:lnTo>
                  <a:pt x="332087" y="518259"/>
                </a:lnTo>
                <a:lnTo>
                  <a:pt x="310295" y="531307"/>
                </a:lnTo>
                <a:lnTo>
                  <a:pt x="0" y="13047"/>
                </a:lnTo>
                <a:lnTo>
                  <a:pt x="21792" y="0"/>
                </a:lnTo>
                <a:close/>
              </a:path>
            </a:pathLst>
          </a:custGeom>
          <a:solidFill>
            <a:srgbClr val="9625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" name="object 154"/>
          <p:cNvSpPr/>
          <p:nvPr/>
        </p:nvSpPr>
        <p:spPr>
          <a:xfrm>
            <a:off x="1810544" y="6244725"/>
            <a:ext cx="322580" cy="576580"/>
          </a:xfrm>
          <a:custGeom>
            <a:avLst/>
            <a:gdLst/>
            <a:ahLst/>
            <a:cxnLst/>
            <a:rect l="l" t="t" r="r" b="b"/>
            <a:pathLst>
              <a:path w="322580" h="576579">
                <a:moveTo>
                  <a:pt x="0" y="564085"/>
                </a:moveTo>
                <a:lnTo>
                  <a:pt x="300133" y="0"/>
                </a:lnTo>
                <a:lnTo>
                  <a:pt x="322557" y="11930"/>
                </a:lnTo>
                <a:lnTo>
                  <a:pt x="22423" y="576016"/>
                </a:lnTo>
                <a:lnTo>
                  <a:pt x="0" y="564085"/>
                </a:lnTo>
                <a:close/>
              </a:path>
            </a:pathLst>
          </a:custGeom>
          <a:solidFill>
            <a:srgbClr val="9625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5" name="object 155"/>
          <p:cNvSpPr/>
          <p:nvPr/>
        </p:nvSpPr>
        <p:spPr>
          <a:xfrm>
            <a:off x="1483349" y="5660173"/>
            <a:ext cx="340995" cy="0"/>
          </a:xfrm>
          <a:custGeom>
            <a:avLst/>
            <a:gdLst/>
            <a:ahLst/>
            <a:cxnLst/>
            <a:rect l="l" t="t" r="r" b="b"/>
            <a:pathLst>
              <a:path w="340994">
                <a:moveTo>
                  <a:pt x="0" y="0"/>
                </a:moveTo>
                <a:lnTo>
                  <a:pt x="340922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6" name="object 156"/>
          <p:cNvSpPr/>
          <p:nvPr/>
        </p:nvSpPr>
        <p:spPr>
          <a:xfrm>
            <a:off x="554271" y="5660173"/>
            <a:ext cx="340995" cy="0"/>
          </a:xfrm>
          <a:custGeom>
            <a:avLst/>
            <a:gdLst/>
            <a:ahLst/>
            <a:cxnLst/>
            <a:rect l="l" t="t" r="r" b="b"/>
            <a:pathLst>
              <a:path w="340994">
                <a:moveTo>
                  <a:pt x="0" y="0"/>
                </a:moveTo>
                <a:lnTo>
                  <a:pt x="340915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7" name="object 157"/>
          <p:cNvSpPr/>
          <p:nvPr/>
        </p:nvSpPr>
        <p:spPr>
          <a:xfrm>
            <a:off x="895187" y="5541689"/>
            <a:ext cx="588645" cy="237490"/>
          </a:xfrm>
          <a:custGeom>
            <a:avLst/>
            <a:gdLst/>
            <a:ahLst/>
            <a:cxnLst/>
            <a:rect l="l" t="t" r="r" b="b"/>
            <a:pathLst>
              <a:path w="588644" h="237489">
                <a:moveTo>
                  <a:pt x="0" y="0"/>
                </a:moveTo>
                <a:lnTo>
                  <a:pt x="588162" y="0"/>
                </a:lnTo>
                <a:lnTo>
                  <a:pt x="588162" y="236969"/>
                </a:lnTo>
                <a:lnTo>
                  <a:pt x="0" y="236969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85888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8" name="object 158"/>
          <p:cNvSpPr txBox="1"/>
          <p:nvPr/>
        </p:nvSpPr>
        <p:spPr>
          <a:xfrm>
            <a:off x="1066800" y="5619241"/>
            <a:ext cx="257175" cy="1009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baseline="4629" dirty="0">
                <a:latin typeface="Arial"/>
                <a:cs typeface="Arial"/>
              </a:rPr>
              <a:t>Cx</a:t>
            </a:r>
            <a:r>
              <a:rPr sz="400" dirty="0">
                <a:latin typeface="Arial"/>
                <a:cs typeface="Arial"/>
              </a:rPr>
              <a:t>3</a:t>
            </a:r>
            <a:r>
              <a:rPr sz="900" spc="15" baseline="4629" dirty="0">
                <a:latin typeface="Arial"/>
                <a:cs typeface="Arial"/>
              </a:rPr>
              <a:t>cr1</a:t>
            </a:r>
            <a:endParaRPr sz="900" baseline="4629">
              <a:latin typeface="Arial"/>
              <a:cs typeface="Arial"/>
            </a:endParaRPr>
          </a:p>
        </p:txBody>
      </p:sp>
      <p:sp>
        <p:nvSpPr>
          <p:cNvPr id="159" name="object 159"/>
          <p:cNvSpPr/>
          <p:nvPr/>
        </p:nvSpPr>
        <p:spPr>
          <a:xfrm>
            <a:off x="895187" y="5833789"/>
            <a:ext cx="588645" cy="237490"/>
          </a:xfrm>
          <a:custGeom>
            <a:avLst/>
            <a:gdLst/>
            <a:ahLst/>
            <a:cxnLst/>
            <a:rect l="l" t="t" r="r" b="b"/>
            <a:pathLst>
              <a:path w="588644" h="237489">
                <a:moveTo>
                  <a:pt x="0" y="0"/>
                </a:moveTo>
                <a:lnTo>
                  <a:pt x="588162" y="0"/>
                </a:lnTo>
                <a:lnTo>
                  <a:pt x="588162" y="236969"/>
                </a:lnTo>
                <a:lnTo>
                  <a:pt x="0" y="236969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85888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0" name="object 160"/>
          <p:cNvSpPr txBox="1"/>
          <p:nvPr/>
        </p:nvSpPr>
        <p:spPr>
          <a:xfrm>
            <a:off x="990600" y="5911341"/>
            <a:ext cx="403225" cy="1009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7" baseline="4629" dirty="0">
                <a:latin typeface="Arial"/>
                <a:cs typeface="Arial"/>
              </a:rPr>
              <a:t>Cx</a:t>
            </a:r>
            <a:r>
              <a:rPr sz="400" spc="-5" dirty="0">
                <a:latin typeface="Arial"/>
                <a:cs typeface="Arial"/>
              </a:rPr>
              <a:t>3</a:t>
            </a:r>
            <a:r>
              <a:rPr sz="900" spc="-7" baseline="4629" dirty="0">
                <a:latin typeface="Arial"/>
                <a:cs typeface="Arial"/>
              </a:rPr>
              <a:t>cr1</a:t>
            </a:r>
            <a:r>
              <a:rPr sz="600" spc="-7" baseline="27777" dirty="0">
                <a:latin typeface="Arial"/>
                <a:cs typeface="Arial"/>
              </a:rPr>
              <a:t>CreER</a:t>
            </a:r>
            <a:endParaRPr sz="600" baseline="27777">
              <a:latin typeface="Arial"/>
              <a:cs typeface="Arial"/>
            </a:endParaRPr>
          </a:p>
        </p:txBody>
      </p:sp>
      <p:sp>
        <p:nvSpPr>
          <p:cNvPr id="161" name="object 161"/>
          <p:cNvSpPr/>
          <p:nvPr/>
        </p:nvSpPr>
        <p:spPr>
          <a:xfrm>
            <a:off x="895187" y="6138589"/>
            <a:ext cx="588645" cy="237490"/>
          </a:xfrm>
          <a:custGeom>
            <a:avLst/>
            <a:gdLst/>
            <a:ahLst/>
            <a:cxnLst/>
            <a:rect l="l" t="t" r="r" b="b"/>
            <a:pathLst>
              <a:path w="588644" h="237489">
                <a:moveTo>
                  <a:pt x="0" y="0"/>
                </a:moveTo>
                <a:lnTo>
                  <a:pt x="588162" y="0"/>
                </a:lnTo>
                <a:lnTo>
                  <a:pt x="588162" y="236969"/>
                </a:lnTo>
                <a:lnTo>
                  <a:pt x="0" y="236969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85888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2" name="object 162"/>
          <p:cNvSpPr txBox="1"/>
          <p:nvPr/>
        </p:nvSpPr>
        <p:spPr>
          <a:xfrm>
            <a:off x="1104900" y="6210300"/>
            <a:ext cx="165735" cy="1066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00" dirty="0">
                <a:latin typeface="Arial"/>
                <a:cs typeface="Arial"/>
              </a:rPr>
              <a:t>GOI</a:t>
            </a:r>
            <a:endParaRPr sz="600">
              <a:latin typeface="Arial"/>
              <a:cs typeface="Arial"/>
            </a:endParaRPr>
          </a:p>
        </p:txBody>
      </p:sp>
      <p:sp>
        <p:nvSpPr>
          <p:cNvPr id="163" name="object 163"/>
          <p:cNvSpPr/>
          <p:nvPr/>
        </p:nvSpPr>
        <p:spPr>
          <a:xfrm>
            <a:off x="895187" y="6443389"/>
            <a:ext cx="588645" cy="237490"/>
          </a:xfrm>
          <a:custGeom>
            <a:avLst/>
            <a:gdLst/>
            <a:ahLst/>
            <a:cxnLst/>
            <a:rect l="l" t="t" r="r" b="b"/>
            <a:pathLst>
              <a:path w="588644" h="237490">
                <a:moveTo>
                  <a:pt x="0" y="0"/>
                </a:moveTo>
                <a:lnTo>
                  <a:pt x="588162" y="0"/>
                </a:lnTo>
                <a:lnTo>
                  <a:pt x="588162" y="236969"/>
                </a:lnTo>
                <a:lnTo>
                  <a:pt x="0" y="236969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85888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4" name="object 164"/>
          <p:cNvSpPr txBox="1"/>
          <p:nvPr/>
        </p:nvSpPr>
        <p:spPr>
          <a:xfrm>
            <a:off x="1104900" y="6515100"/>
            <a:ext cx="165735" cy="1066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00" dirty="0">
                <a:latin typeface="Arial"/>
                <a:cs typeface="Arial"/>
              </a:rPr>
              <a:t>GOI</a:t>
            </a:r>
            <a:endParaRPr sz="600">
              <a:latin typeface="Arial"/>
              <a:cs typeface="Arial"/>
            </a:endParaRPr>
          </a:p>
        </p:txBody>
      </p:sp>
      <p:sp>
        <p:nvSpPr>
          <p:cNvPr id="165" name="object 165"/>
          <p:cNvSpPr/>
          <p:nvPr/>
        </p:nvSpPr>
        <p:spPr>
          <a:xfrm>
            <a:off x="724345" y="6062884"/>
            <a:ext cx="107950" cy="367665"/>
          </a:xfrm>
          <a:custGeom>
            <a:avLst/>
            <a:gdLst/>
            <a:ahLst/>
            <a:cxnLst/>
            <a:rect l="l" t="t" r="r" b="b"/>
            <a:pathLst>
              <a:path w="107950" h="367664">
                <a:moveTo>
                  <a:pt x="107823" y="0"/>
                </a:moveTo>
                <a:lnTo>
                  <a:pt x="0" y="183730"/>
                </a:lnTo>
                <a:lnTo>
                  <a:pt x="107823" y="367461"/>
                </a:lnTo>
                <a:lnTo>
                  <a:pt x="107823" y="0"/>
                </a:lnTo>
                <a:close/>
              </a:path>
            </a:pathLst>
          </a:custGeom>
          <a:solidFill>
            <a:srgbClr val="A7AA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6" name="object 166"/>
          <p:cNvSpPr/>
          <p:nvPr/>
        </p:nvSpPr>
        <p:spPr>
          <a:xfrm>
            <a:off x="724346" y="6062886"/>
            <a:ext cx="107950" cy="367665"/>
          </a:xfrm>
          <a:custGeom>
            <a:avLst/>
            <a:gdLst/>
            <a:ahLst/>
            <a:cxnLst/>
            <a:rect l="l" t="t" r="r" b="b"/>
            <a:pathLst>
              <a:path w="107950" h="367664">
                <a:moveTo>
                  <a:pt x="0" y="183730"/>
                </a:moveTo>
                <a:lnTo>
                  <a:pt x="107823" y="0"/>
                </a:lnTo>
                <a:lnTo>
                  <a:pt x="107823" y="367461"/>
                </a:lnTo>
                <a:lnTo>
                  <a:pt x="0" y="183730"/>
                </a:lnTo>
                <a:close/>
              </a:path>
            </a:pathLst>
          </a:custGeom>
          <a:ln w="12700">
            <a:solidFill>
              <a:srgbClr val="85888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7" name="object 167"/>
          <p:cNvSpPr txBox="1"/>
          <p:nvPr/>
        </p:nvSpPr>
        <p:spPr>
          <a:xfrm>
            <a:off x="721868" y="6132677"/>
            <a:ext cx="127000" cy="217804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875"/>
              </a:lnSpc>
            </a:pPr>
            <a:r>
              <a:rPr sz="800" dirty="0">
                <a:latin typeface="Arial"/>
                <a:cs typeface="Arial"/>
              </a:rPr>
              <a:t>loxP</a:t>
            </a:r>
            <a:endParaRPr sz="800">
              <a:latin typeface="Arial"/>
              <a:cs typeface="Arial"/>
            </a:endParaRPr>
          </a:p>
        </p:txBody>
      </p:sp>
      <p:sp>
        <p:nvSpPr>
          <p:cNvPr id="168" name="object 168"/>
          <p:cNvSpPr/>
          <p:nvPr/>
        </p:nvSpPr>
        <p:spPr>
          <a:xfrm>
            <a:off x="1537145" y="6062884"/>
            <a:ext cx="107950" cy="367665"/>
          </a:xfrm>
          <a:custGeom>
            <a:avLst/>
            <a:gdLst/>
            <a:ahLst/>
            <a:cxnLst/>
            <a:rect l="l" t="t" r="r" b="b"/>
            <a:pathLst>
              <a:path w="107950" h="367664">
                <a:moveTo>
                  <a:pt x="107823" y="0"/>
                </a:moveTo>
                <a:lnTo>
                  <a:pt x="0" y="183730"/>
                </a:lnTo>
                <a:lnTo>
                  <a:pt x="107823" y="367461"/>
                </a:lnTo>
                <a:lnTo>
                  <a:pt x="107823" y="0"/>
                </a:lnTo>
                <a:close/>
              </a:path>
            </a:pathLst>
          </a:custGeom>
          <a:solidFill>
            <a:srgbClr val="A7AA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9" name="object 169"/>
          <p:cNvSpPr/>
          <p:nvPr/>
        </p:nvSpPr>
        <p:spPr>
          <a:xfrm>
            <a:off x="1537145" y="6062886"/>
            <a:ext cx="107950" cy="367665"/>
          </a:xfrm>
          <a:custGeom>
            <a:avLst/>
            <a:gdLst/>
            <a:ahLst/>
            <a:cxnLst/>
            <a:rect l="l" t="t" r="r" b="b"/>
            <a:pathLst>
              <a:path w="107950" h="367664">
                <a:moveTo>
                  <a:pt x="0" y="183730"/>
                </a:moveTo>
                <a:lnTo>
                  <a:pt x="107823" y="0"/>
                </a:lnTo>
                <a:lnTo>
                  <a:pt x="107823" y="367461"/>
                </a:lnTo>
                <a:lnTo>
                  <a:pt x="0" y="183730"/>
                </a:lnTo>
                <a:close/>
              </a:path>
            </a:pathLst>
          </a:custGeom>
          <a:ln w="12700">
            <a:solidFill>
              <a:srgbClr val="85888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0" name="object 170"/>
          <p:cNvSpPr txBox="1"/>
          <p:nvPr/>
        </p:nvSpPr>
        <p:spPr>
          <a:xfrm>
            <a:off x="1534667" y="6132677"/>
            <a:ext cx="127000" cy="217804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875"/>
              </a:lnSpc>
            </a:pPr>
            <a:r>
              <a:rPr sz="800" dirty="0">
                <a:latin typeface="Arial"/>
                <a:cs typeface="Arial"/>
              </a:rPr>
              <a:t>loxP</a:t>
            </a:r>
            <a:endParaRPr sz="800">
              <a:latin typeface="Arial"/>
              <a:cs typeface="Arial"/>
            </a:endParaRPr>
          </a:p>
        </p:txBody>
      </p:sp>
      <p:sp>
        <p:nvSpPr>
          <p:cNvPr id="171" name="object 171"/>
          <p:cNvSpPr/>
          <p:nvPr/>
        </p:nvSpPr>
        <p:spPr>
          <a:xfrm>
            <a:off x="724345" y="6380384"/>
            <a:ext cx="107950" cy="367665"/>
          </a:xfrm>
          <a:custGeom>
            <a:avLst/>
            <a:gdLst/>
            <a:ahLst/>
            <a:cxnLst/>
            <a:rect l="l" t="t" r="r" b="b"/>
            <a:pathLst>
              <a:path w="107950" h="367665">
                <a:moveTo>
                  <a:pt x="107823" y="0"/>
                </a:moveTo>
                <a:lnTo>
                  <a:pt x="0" y="183730"/>
                </a:lnTo>
                <a:lnTo>
                  <a:pt x="107823" y="367461"/>
                </a:lnTo>
                <a:lnTo>
                  <a:pt x="107823" y="0"/>
                </a:lnTo>
                <a:close/>
              </a:path>
            </a:pathLst>
          </a:custGeom>
          <a:solidFill>
            <a:srgbClr val="A7AA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2" name="object 172"/>
          <p:cNvSpPr/>
          <p:nvPr/>
        </p:nvSpPr>
        <p:spPr>
          <a:xfrm>
            <a:off x="724346" y="6380386"/>
            <a:ext cx="107950" cy="367665"/>
          </a:xfrm>
          <a:custGeom>
            <a:avLst/>
            <a:gdLst/>
            <a:ahLst/>
            <a:cxnLst/>
            <a:rect l="l" t="t" r="r" b="b"/>
            <a:pathLst>
              <a:path w="107950" h="367665">
                <a:moveTo>
                  <a:pt x="0" y="183730"/>
                </a:moveTo>
                <a:lnTo>
                  <a:pt x="107823" y="0"/>
                </a:lnTo>
                <a:lnTo>
                  <a:pt x="107823" y="367461"/>
                </a:lnTo>
                <a:lnTo>
                  <a:pt x="0" y="183730"/>
                </a:lnTo>
                <a:close/>
              </a:path>
            </a:pathLst>
          </a:custGeom>
          <a:ln w="12700">
            <a:solidFill>
              <a:srgbClr val="85888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3" name="object 173"/>
          <p:cNvSpPr txBox="1"/>
          <p:nvPr/>
        </p:nvSpPr>
        <p:spPr>
          <a:xfrm>
            <a:off x="721868" y="6450177"/>
            <a:ext cx="127000" cy="217804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875"/>
              </a:lnSpc>
            </a:pPr>
            <a:r>
              <a:rPr sz="800" dirty="0">
                <a:latin typeface="Arial"/>
                <a:cs typeface="Arial"/>
              </a:rPr>
              <a:t>loxP</a:t>
            </a:r>
            <a:endParaRPr sz="800">
              <a:latin typeface="Arial"/>
              <a:cs typeface="Arial"/>
            </a:endParaRPr>
          </a:p>
        </p:txBody>
      </p:sp>
      <p:sp>
        <p:nvSpPr>
          <p:cNvPr id="174" name="object 174"/>
          <p:cNvSpPr/>
          <p:nvPr/>
        </p:nvSpPr>
        <p:spPr>
          <a:xfrm>
            <a:off x="1537145" y="6380384"/>
            <a:ext cx="107950" cy="367665"/>
          </a:xfrm>
          <a:custGeom>
            <a:avLst/>
            <a:gdLst/>
            <a:ahLst/>
            <a:cxnLst/>
            <a:rect l="l" t="t" r="r" b="b"/>
            <a:pathLst>
              <a:path w="107950" h="367665">
                <a:moveTo>
                  <a:pt x="107823" y="0"/>
                </a:moveTo>
                <a:lnTo>
                  <a:pt x="0" y="183730"/>
                </a:lnTo>
                <a:lnTo>
                  <a:pt x="107823" y="367461"/>
                </a:lnTo>
                <a:lnTo>
                  <a:pt x="107823" y="0"/>
                </a:lnTo>
                <a:close/>
              </a:path>
            </a:pathLst>
          </a:custGeom>
          <a:solidFill>
            <a:srgbClr val="A7AA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5" name="object 175"/>
          <p:cNvSpPr/>
          <p:nvPr/>
        </p:nvSpPr>
        <p:spPr>
          <a:xfrm>
            <a:off x="1537145" y="6380386"/>
            <a:ext cx="107950" cy="367665"/>
          </a:xfrm>
          <a:custGeom>
            <a:avLst/>
            <a:gdLst/>
            <a:ahLst/>
            <a:cxnLst/>
            <a:rect l="l" t="t" r="r" b="b"/>
            <a:pathLst>
              <a:path w="107950" h="367665">
                <a:moveTo>
                  <a:pt x="0" y="183730"/>
                </a:moveTo>
                <a:lnTo>
                  <a:pt x="107823" y="0"/>
                </a:lnTo>
                <a:lnTo>
                  <a:pt x="107823" y="367461"/>
                </a:lnTo>
                <a:lnTo>
                  <a:pt x="0" y="183730"/>
                </a:lnTo>
                <a:close/>
              </a:path>
            </a:pathLst>
          </a:custGeom>
          <a:ln w="12700">
            <a:solidFill>
              <a:srgbClr val="85888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6" name="object 176"/>
          <p:cNvSpPr txBox="1"/>
          <p:nvPr/>
        </p:nvSpPr>
        <p:spPr>
          <a:xfrm>
            <a:off x="1534667" y="6450177"/>
            <a:ext cx="127000" cy="217804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875"/>
              </a:lnSpc>
            </a:pPr>
            <a:r>
              <a:rPr sz="800" dirty="0">
                <a:latin typeface="Arial"/>
                <a:cs typeface="Arial"/>
              </a:rPr>
              <a:t>loxP</a:t>
            </a:r>
            <a:endParaRPr sz="800">
              <a:latin typeface="Arial"/>
              <a:cs typeface="Arial"/>
            </a:endParaRPr>
          </a:p>
        </p:txBody>
      </p:sp>
      <p:sp>
        <p:nvSpPr>
          <p:cNvPr id="177" name="object 177"/>
          <p:cNvSpPr/>
          <p:nvPr/>
        </p:nvSpPr>
        <p:spPr>
          <a:xfrm>
            <a:off x="8049545" y="2824387"/>
            <a:ext cx="307641" cy="10229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8" name="object 178"/>
          <p:cNvSpPr/>
          <p:nvPr/>
        </p:nvSpPr>
        <p:spPr>
          <a:xfrm>
            <a:off x="8176545" y="2951387"/>
            <a:ext cx="307641" cy="10229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9" name="object 179"/>
          <p:cNvSpPr/>
          <p:nvPr/>
        </p:nvSpPr>
        <p:spPr>
          <a:xfrm>
            <a:off x="8303545" y="3078387"/>
            <a:ext cx="307641" cy="10229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0" name="object 180"/>
          <p:cNvSpPr/>
          <p:nvPr/>
        </p:nvSpPr>
        <p:spPr>
          <a:xfrm>
            <a:off x="8557545" y="2697387"/>
            <a:ext cx="307641" cy="10229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1" name="object 181"/>
          <p:cNvSpPr/>
          <p:nvPr/>
        </p:nvSpPr>
        <p:spPr>
          <a:xfrm>
            <a:off x="8684545" y="2824387"/>
            <a:ext cx="307641" cy="10229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2" name="object 182"/>
          <p:cNvSpPr/>
          <p:nvPr/>
        </p:nvSpPr>
        <p:spPr>
          <a:xfrm>
            <a:off x="8811545" y="2951387"/>
            <a:ext cx="307641" cy="10229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3" name="object 183"/>
          <p:cNvSpPr/>
          <p:nvPr/>
        </p:nvSpPr>
        <p:spPr>
          <a:xfrm>
            <a:off x="8938545" y="3078387"/>
            <a:ext cx="307641" cy="10229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4" name="object 184"/>
          <p:cNvSpPr txBox="1"/>
          <p:nvPr/>
        </p:nvSpPr>
        <p:spPr>
          <a:xfrm>
            <a:off x="533400" y="8178800"/>
            <a:ext cx="5018405" cy="14833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u="sng" dirty="0">
                <a:latin typeface="Gill Sans MT"/>
                <a:cs typeface="Gill Sans MT"/>
              </a:rPr>
              <a:t>Calculation </a:t>
            </a:r>
            <a:r>
              <a:rPr sz="1100" u="sng" spc="-5" dirty="0">
                <a:latin typeface="Gill Sans MT"/>
                <a:cs typeface="Gill Sans MT"/>
              </a:rPr>
              <a:t>(breeding </a:t>
            </a:r>
            <a:r>
              <a:rPr sz="1100" u="sng" dirty="0">
                <a:latin typeface="Gill Sans MT"/>
                <a:cs typeface="Gill Sans MT"/>
              </a:rPr>
              <a:t>scheme</a:t>
            </a:r>
            <a:r>
              <a:rPr sz="1100" u="sng" spc="-90" dirty="0">
                <a:latin typeface="Gill Sans MT"/>
                <a:cs typeface="Gill Sans MT"/>
              </a:rPr>
              <a:t> </a:t>
            </a:r>
            <a:r>
              <a:rPr sz="1100" u="sng" dirty="0">
                <a:latin typeface="Gill Sans MT"/>
                <a:cs typeface="Gill Sans MT"/>
              </a:rPr>
              <a:t>2):</a:t>
            </a:r>
            <a:endParaRPr sz="1100">
              <a:latin typeface="Gill Sans MT"/>
              <a:cs typeface="Gill Sans MT"/>
            </a:endParaRPr>
          </a:p>
          <a:p>
            <a:pPr marL="12700">
              <a:lnSpc>
                <a:spcPts val="1205"/>
              </a:lnSpc>
              <a:spcBef>
                <a:spcPts val="1070"/>
              </a:spcBef>
            </a:pPr>
            <a:r>
              <a:rPr sz="1100" spc="-25" dirty="0">
                <a:latin typeface="Times New Roman"/>
                <a:cs typeface="Times New Roman"/>
              </a:rPr>
              <a:t>10 </a:t>
            </a:r>
            <a:r>
              <a:rPr sz="1100" spc="-5" dirty="0">
                <a:latin typeface="Times New Roman"/>
                <a:cs typeface="Times New Roman"/>
              </a:rPr>
              <a:t>mice </a:t>
            </a:r>
            <a:r>
              <a:rPr sz="1100" spc="20" dirty="0">
                <a:latin typeface="Times New Roman"/>
                <a:cs typeface="Times New Roman"/>
              </a:rPr>
              <a:t>to </a:t>
            </a:r>
            <a:r>
              <a:rPr sz="1100" spc="5" dirty="0">
                <a:latin typeface="Times New Roman"/>
                <a:cs typeface="Times New Roman"/>
              </a:rPr>
              <a:t>initiate </a:t>
            </a:r>
            <a:r>
              <a:rPr sz="1100" spc="-5" dirty="0">
                <a:latin typeface="Times New Roman"/>
                <a:cs typeface="Times New Roman"/>
              </a:rPr>
              <a:t>1</a:t>
            </a:r>
            <a:r>
              <a:rPr sz="1050" spc="-7" baseline="19841" dirty="0">
                <a:latin typeface="Times New Roman"/>
                <a:cs typeface="Times New Roman"/>
              </a:rPr>
              <a:t>st </a:t>
            </a:r>
            <a:r>
              <a:rPr sz="1100" spc="5" dirty="0">
                <a:latin typeface="Times New Roman"/>
                <a:cs typeface="Times New Roman"/>
              </a:rPr>
              <a:t>generation</a:t>
            </a:r>
            <a:r>
              <a:rPr sz="1100" spc="-80" dirty="0">
                <a:latin typeface="Times New Roman"/>
                <a:cs typeface="Times New Roman"/>
              </a:rPr>
              <a:t> </a:t>
            </a:r>
            <a:r>
              <a:rPr sz="1100" spc="5" dirty="0">
                <a:latin typeface="Times New Roman"/>
                <a:cs typeface="Times New Roman"/>
              </a:rPr>
              <a:t>breeding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ts val="1205"/>
              </a:lnSpc>
            </a:pPr>
            <a:r>
              <a:rPr sz="1100" spc="-25" dirty="0">
                <a:latin typeface="Times New Roman"/>
                <a:cs typeface="Times New Roman"/>
              </a:rPr>
              <a:t>752 </a:t>
            </a:r>
            <a:r>
              <a:rPr sz="1100" spc="-5" dirty="0">
                <a:latin typeface="Times New Roman"/>
                <a:cs typeface="Times New Roman"/>
              </a:rPr>
              <a:t>mice </a:t>
            </a:r>
            <a:r>
              <a:rPr sz="1100" spc="-30" dirty="0">
                <a:latin typeface="Times New Roman"/>
                <a:cs typeface="Times New Roman"/>
              </a:rPr>
              <a:t>will </a:t>
            </a:r>
            <a:r>
              <a:rPr sz="1100" spc="-10" dirty="0">
                <a:latin typeface="Times New Roman"/>
                <a:cs typeface="Times New Roman"/>
              </a:rPr>
              <a:t>be </a:t>
            </a:r>
            <a:r>
              <a:rPr sz="1100" spc="10" dirty="0">
                <a:latin typeface="Times New Roman"/>
                <a:cs typeface="Times New Roman"/>
              </a:rPr>
              <a:t>euthanized </a:t>
            </a:r>
            <a:r>
              <a:rPr sz="1100" spc="-20" dirty="0">
                <a:latin typeface="Times New Roman"/>
                <a:cs typeface="Times New Roman"/>
              </a:rPr>
              <a:t>by </a:t>
            </a:r>
            <a:r>
              <a:rPr sz="1100" dirty="0">
                <a:latin typeface="Times New Roman"/>
                <a:cs typeface="Times New Roman"/>
              </a:rPr>
              <a:t>CO2 </a:t>
            </a:r>
            <a:r>
              <a:rPr sz="1100" spc="-5" dirty="0">
                <a:latin typeface="Times New Roman"/>
                <a:cs typeface="Times New Roman"/>
              </a:rPr>
              <a:t>overdose </a:t>
            </a:r>
            <a:r>
              <a:rPr sz="1100" spc="25" dirty="0">
                <a:latin typeface="Times New Roman"/>
                <a:cs typeface="Times New Roman"/>
              </a:rPr>
              <a:t>and</a:t>
            </a:r>
            <a:r>
              <a:rPr sz="1100" spc="-180" dirty="0">
                <a:latin typeface="Times New Roman"/>
                <a:cs typeface="Times New Roman"/>
              </a:rPr>
              <a:t> </a:t>
            </a:r>
            <a:r>
              <a:rPr sz="1100" spc="-15" dirty="0">
                <a:latin typeface="Times New Roman"/>
                <a:cs typeface="Times New Roman"/>
              </a:rPr>
              <a:t>cervical </a:t>
            </a:r>
            <a:r>
              <a:rPr sz="1100" dirty="0">
                <a:latin typeface="Times New Roman"/>
                <a:cs typeface="Times New Roman"/>
              </a:rPr>
              <a:t>dislocation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880"/>
              </a:spcBef>
            </a:pPr>
            <a:r>
              <a:rPr sz="1100" b="1" i="1" spc="114" dirty="0">
                <a:solidFill>
                  <a:srgbClr val="0000FF"/>
                </a:solidFill>
                <a:latin typeface="Palatino Linotype"/>
                <a:cs typeface="Palatino Linotype"/>
              </a:rPr>
              <a:t>=</a:t>
            </a:r>
            <a:r>
              <a:rPr sz="1100" b="1" i="1" spc="-85" dirty="0">
                <a:solidFill>
                  <a:srgbClr val="0000FF"/>
                </a:solidFill>
                <a:latin typeface="Palatino Linotype"/>
                <a:cs typeface="Palatino Linotype"/>
              </a:rPr>
              <a:t> </a:t>
            </a:r>
            <a:r>
              <a:rPr sz="1100" b="1" i="1" spc="-10" dirty="0">
                <a:solidFill>
                  <a:srgbClr val="0000FF"/>
                </a:solidFill>
                <a:latin typeface="Palatino Linotype"/>
                <a:cs typeface="Palatino Linotype"/>
              </a:rPr>
              <a:t>762 </a:t>
            </a:r>
            <a:r>
              <a:rPr sz="1100" b="1" i="1" spc="-30" dirty="0">
                <a:solidFill>
                  <a:srgbClr val="0000FF"/>
                </a:solidFill>
                <a:latin typeface="Palatino Linotype"/>
                <a:cs typeface="Palatino Linotype"/>
              </a:rPr>
              <a:t>mice: </a:t>
            </a:r>
            <a:r>
              <a:rPr sz="1100" b="1" i="1" spc="-55" dirty="0">
                <a:solidFill>
                  <a:srgbClr val="0000FF"/>
                </a:solidFill>
                <a:latin typeface="Palatino Linotype"/>
                <a:cs typeface="Palatino Linotype"/>
              </a:rPr>
              <a:t>CATEGORY </a:t>
            </a:r>
            <a:r>
              <a:rPr sz="1100" b="1" i="1" spc="-40" dirty="0">
                <a:solidFill>
                  <a:srgbClr val="0000FF"/>
                </a:solidFill>
                <a:latin typeface="Palatino Linotype"/>
                <a:cs typeface="Palatino Linotype"/>
              </a:rPr>
              <a:t>C</a:t>
            </a:r>
            <a:endParaRPr sz="1100">
              <a:latin typeface="Palatino Linotype"/>
              <a:cs typeface="Palatino Linotype"/>
            </a:endParaRPr>
          </a:p>
          <a:p>
            <a:pPr marL="12700">
              <a:lnSpc>
                <a:spcPct val="100000"/>
              </a:lnSpc>
              <a:spcBef>
                <a:spcPts val="969"/>
              </a:spcBef>
            </a:pPr>
            <a:r>
              <a:rPr sz="1650" spc="-37" baseline="5050" dirty="0">
                <a:latin typeface="Times New Roman"/>
                <a:cs typeface="Times New Roman"/>
              </a:rPr>
              <a:t>120 </a:t>
            </a:r>
            <a:r>
              <a:rPr sz="1650" baseline="5050" dirty="0">
                <a:latin typeface="Times New Roman"/>
                <a:cs typeface="Times New Roman"/>
              </a:rPr>
              <a:t>Cx</a:t>
            </a:r>
            <a:r>
              <a:rPr sz="700" dirty="0">
                <a:latin typeface="Times New Roman"/>
                <a:cs typeface="Times New Roman"/>
              </a:rPr>
              <a:t>3</a:t>
            </a:r>
            <a:r>
              <a:rPr sz="1650" baseline="5050" dirty="0">
                <a:latin typeface="Times New Roman"/>
                <a:cs typeface="Times New Roman"/>
              </a:rPr>
              <a:t>cr1</a:t>
            </a:r>
            <a:r>
              <a:rPr sz="1050" baseline="27777" dirty="0">
                <a:latin typeface="Times New Roman"/>
                <a:cs typeface="Times New Roman"/>
              </a:rPr>
              <a:t>CreER </a:t>
            </a:r>
            <a:r>
              <a:rPr sz="1650" spc="7" baseline="5050" dirty="0">
                <a:latin typeface="Times New Roman"/>
                <a:cs typeface="Times New Roman"/>
              </a:rPr>
              <a:t>conditional </a:t>
            </a:r>
            <a:r>
              <a:rPr sz="1650" spc="-127" baseline="5050" dirty="0">
                <a:latin typeface="Times New Roman"/>
                <a:cs typeface="Times New Roman"/>
              </a:rPr>
              <a:t>KO </a:t>
            </a:r>
            <a:r>
              <a:rPr sz="1650" spc="37" baseline="5050" dirty="0">
                <a:latin typeface="Times New Roman"/>
                <a:cs typeface="Times New Roman"/>
              </a:rPr>
              <a:t>and </a:t>
            </a:r>
            <a:r>
              <a:rPr sz="1650" spc="-37" baseline="5050" dirty="0">
                <a:latin typeface="Times New Roman"/>
                <a:cs typeface="Times New Roman"/>
              </a:rPr>
              <a:t>120 </a:t>
            </a:r>
            <a:r>
              <a:rPr sz="1650" spc="15" baseline="5050" dirty="0">
                <a:latin typeface="Times New Roman"/>
                <a:cs typeface="Times New Roman"/>
              </a:rPr>
              <a:t>control </a:t>
            </a:r>
            <a:r>
              <a:rPr sz="1650" spc="-7" baseline="5050" dirty="0">
                <a:latin typeface="Times New Roman"/>
                <a:cs typeface="Times New Roman"/>
              </a:rPr>
              <a:t>mice </a:t>
            </a:r>
            <a:r>
              <a:rPr sz="1650" baseline="5050" dirty="0">
                <a:latin typeface="Times New Roman"/>
                <a:cs typeface="Times New Roman"/>
              </a:rPr>
              <a:t>for studies </a:t>
            </a:r>
            <a:r>
              <a:rPr sz="1650" spc="7" baseline="5050" dirty="0">
                <a:latin typeface="Times New Roman"/>
                <a:cs typeface="Times New Roman"/>
              </a:rPr>
              <a:t>(included </a:t>
            </a:r>
            <a:r>
              <a:rPr sz="1650" spc="30" baseline="5050" dirty="0">
                <a:latin typeface="Times New Roman"/>
                <a:cs typeface="Times New Roman"/>
              </a:rPr>
              <a:t>in </a:t>
            </a:r>
            <a:r>
              <a:rPr sz="1650" spc="-30" baseline="5050" dirty="0">
                <a:latin typeface="Times New Roman"/>
                <a:cs typeface="Times New Roman"/>
              </a:rPr>
              <a:t>ﬂow</a:t>
            </a:r>
            <a:r>
              <a:rPr sz="1650" spc="-195" baseline="5050" dirty="0">
                <a:latin typeface="Times New Roman"/>
                <a:cs typeface="Times New Roman"/>
              </a:rPr>
              <a:t> </a:t>
            </a:r>
            <a:r>
              <a:rPr sz="1650" spc="15" baseline="5050" dirty="0">
                <a:latin typeface="Times New Roman"/>
                <a:cs typeface="Times New Roman"/>
              </a:rPr>
              <a:t>charts)</a:t>
            </a:r>
            <a:endParaRPr sz="1650" baseline="50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785"/>
              </a:spcBef>
            </a:pPr>
            <a:r>
              <a:rPr sz="1100" b="1" i="1" spc="114" dirty="0">
                <a:solidFill>
                  <a:srgbClr val="0000FF"/>
                </a:solidFill>
                <a:latin typeface="Palatino Linotype"/>
                <a:cs typeface="Palatino Linotype"/>
              </a:rPr>
              <a:t>= </a:t>
            </a:r>
            <a:r>
              <a:rPr sz="1100" b="1" i="1" spc="-10" dirty="0">
                <a:solidFill>
                  <a:srgbClr val="0000FF"/>
                </a:solidFill>
                <a:latin typeface="Palatino Linotype"/>
                <a:cs typeface="Palatino Linotype"/>
              </a:rPr>
              <a:t>240 </a:t>
            </a:r>
            <a:r>
              <a:rPr sz="1100" b="1" i="1" spc="-30" dirty="0">
                <a:solidFill>
                  <a:srgbClr val="0000FF"/>
                </a:solidFill>
                <a:latin typeface="Palatino Linotype"/>
                <a:cs typeface="Palatino Linotype"/>
              </a:rPr>
              <a:t>mice: </a:t>
            </a:r>
            <a:r>
              <a:rPr sz="1100" b="1" i="1" spc="-55" dirty="0">
                <a:solidFill>
                  <a:srgbClr val="0000FF"/>
                </a:solidFill>
                <a:latin typeface="Palatino Linotype"/>
                <a:cs typeface="Palatino Linotype"/>
              </a:rPr>
              <a:t>various </a:t>
            </a:r>
            <a:r>
              <a:rPr sz="1100" b="1" i="1" spc="-35" dirty="0">
                <a:solidFill>
                  <a:srgbClr val="0000FF"/>
                </a:solidFill>
                <a:latin typeface="Palatino Linotype"/>
                <a:cs typeface="Palatino Linotype"/>
              </a:rPr>
              <a:t>pain </a:t>
            </a:r>
            <a:r>
              <a:rPr sz="1100" b="1" i="1" spc="-50" dirty="0">
                <a:solidFill>
                  <a:srgbClr val="0000FF"/>
                </a:solidFill>
                <a:latin typeface="Palatino Linotype"/>
                <a:cs typeface="Palatino Linotype"/>
              </a:rPr>
              <a:t>categories </a:t>
            </a:r>
            <a:r>
              <a:rPr sz="1100" b="1" i="1" spc="-30" dirty="0">
                <a:solidFill>
                  <a:srgbClr val="0000FF"/>
                </a:solidFill>
                <a:latin typeface="Palatino Linotype"/>
                <a:cs typeface="Palatino Linotype"/>
              </a:rPr>
              <a:t>depending </a:t>
            </a:r>
            <a:r>
              <a:rPr sz="1100" b="1" i="1" spc="-40" dirty="0">
                <a:solidFill>
                  <a:srgbClr val="0000FF"/>
                </a:solidFill>
                <a:latin typeface="Palatino Linotype"/>
                <a:cs typeface="Palatino Linotype"/>
              </a:rPr>
              <a:t>on</a:t>
            </a:r>
            <a:r>
              <a:rPr sz="1100" b="1" i="1" spc="-175" dirty="0">
                <a:solidFill>
                  <a:srgbClr val="0000FF"/>
                </a:solidFill>
                <a:latin typeface="Palatino Linotype"/>
                <a:cs typeface="Palatino Linotype"/>
              </a:rPr>
              <a:t> </a:t>
            </a:r>
            <a:r>
              <a:rPr sz="1100" b="1" i="1" spc="-35" dirty="0">
                <a:solidFill>
                  <a:srgbClr val="0000FF"/>
                </a:solidFill>
                <a:latin typeface="Palatino Linotype"/>
                <a:cs typeface="Palatino Linotype"/>
              </a:rPr>
              <a:t>experiment</a:t>
            </a:r>
            <a:endParaRPr sz="1100">
              <a:latin typeface="Palatino Linotype"/>
              <a:cs typeface="Palatino Linotype"/>
            </a:endParaRPr>
          </a:p>
        </p:txBody>
      </p:sp>
      <p:sp>
        <p:nvSpPr>
          <p:cNvPr id="185" name="object 185"/>
          <p:cNvSpPr txBox="1"/>
          <p:nvPr/>
        </p:nvSpPr>
        <p:spPr>
          <a:xfrm>
            <a:off x="2755900" y="5527040"/>
            <a:ext cx="579755" cy="294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152400">
              <a:lnSpc>
                <a:spcPts val="1100"/>
              </a:lnSpc>
            </a:pPr>
            <a:r>
              <a:rPr sz="1000" dirty="0">
                <a:latin typeface="Gill Sans MT"/>
                <a:cs typeface="Gill Sans MT"/>
              </a:rPr>
              <a:t>Mice  euthanized</a:t>
            </a:r>
            <a:endParaRPr sz="1000">
              <a:latin typeface="Gill Sans MT"/>
              <a:cs typeface="Gill Sans MT"/>
            </a:endParaRPr>
          </a:p>
        </p:txBody>
      </p:sp>
      <p:sp>
        <p:nvSpPr>
          <p:cNvPr id="186" name="object 186"/>
          <p:cNvSpPr/>
          <p:nvPr/>
        </p:nvSpPr>
        <p:spPr>
          <a:xfrm>
            <a:off x="2754626" y="5438590"/>
            <a:ext cx="591820" cy="558800"/>
          </a:xfrm>
          <a:custGeom>
            <a:avLst/>
            <a:gdLst/>
            <a:ahLst/>
            <a:cxnLst/>
            <a:rect l="l" t="t" r="r" b="b"/>
            <a:pathLst>
              <a:path w="591820" h="558800">
                <a:moveTo>
                  <a:pt x="504631" y="81753"/>
                </a:moveTo>
                <a:lnTo>
                  <a:pt x="535800" y="116350"/>
                </a:lnTo>
                <a:lnTo>
                  <a:pt x="560043" y="154198"/>
                </a:lnTo>
                <a:lnTo>
                  <a:pt x="577360" y="194483"/>
                </a:lnTo>
                <a:lnTo>
                  <a:pt x="587750" y="236394"/>
                </a:lnTo>
                <a:lnTo>
                  <a:pt x="591213" y="279117"/>
                </a:lnTo>
                <a:lnTo>
                  <a:pt x="587750" y="321840"/>
                </a:lnTo>
                <a:lnTo>
                  <a:pt x="577360" y="363751"/>
                </a:lnTo>
                <a:lnTo>
                  <a:pt x="560043" y="404036"/>
                </a:lnTo>
                <a:lnTo>
                  <a:pt x="535800" y="441884"/>
                </a:lnTo>
                <a:lnTo>
                  <a:pt x="504631" y="476481"/>
                </a:lnTo>
                <a:lnTo>
                  <a:pt x="467989" y="505912"/>
                </a:lnTo>
                <a:lnTo>
                  <a:pt x="427905" y="528803"/>
                </a:lnTo>
                <a:lnTo>
                  <a:pt x="385239" y="545154"/>
                </a:lnTo>
                <a:lnTo>
                  <a:pt x="340850" y="554964"/>
                </a:lnTo>
                <a:lnTo>
                  <a:pt x="295602" y="558234"/>
                </a:lnTo>
                <a:lnTo>
                  <a:pt x="250353" y="554964"/>
                </a:lnTo>
                <a:lnTo>
                  <a:pt x="205965" y="545154"/>
                </a:lnTo>
                <a:lnTo>
                  <a:pt x="163298" y="528803"/>
                </a:lnTo>
                <a:lnTo>
                  <a:pt x="123214" y="505912"/>
                </a:lnTo>
                <a:lnTo>
                  <a:pt x="86572" y="476481"/>
                </a:lnTo>
                <a:lnTo>
                  <a:pt x="55406" y="441884"/>
                </a:lnTo>
                <a:lnTo>
                  <a:pt x="31166" y="404036"/>
                </a:lnTo>
                <a:lnTo>
                  <a:pt x="13851" y="363751"/>
                </a:lnTo>
                <a:lnTo>
                  <a:pt x="3462" y="321840"/>
                </a:lnTo>
                <a:lnTo>
                  <a:pt x="0" y="279117"/>
                </a:lnTo>
                <a:lnTo>
                  <a:pt x="3462" y="236394"/>
                </a:lnTo>
                <a:lnTo>
                  <a:pt x="13851" y="194483"/>
                </a:lnTo>
                <a:lnTo>
                  <a:pt x="31166" y="154198"/>
                </a:lnTo>
                <a:lnTo>
                  <a:pt x="55406" y="116350"/>
                </a:lnTo>
                <a:lnTo>
                  <a:pt x="86572" y="81753"/>
                </a:lnTo>
                <a:lnTo>
                  <a:pt x="123214" y="52321"/>
                </a:lnTo>
                <a:lnTo>
                  <a:pt x="163298" y="29431"/>
                </a:lnTo>
                <a:lnTo>
                  <a:pt x="205965" y="13080"/>
                </a:lnTo>
                <a:lnTo>
                  <a:pt x="250353" y="3270"/>
                </a:lnTo>
                <a:lnTo>
                  <a:pt x="295602" y="0"/>
                </a:lnTo>
                <a:lnTo>
                  <a:pt x="340850" y="3270"/>
                </a:lnTo>
                <a:lnTo>
                  <a:pt x="385239" y="13080"/>
                </a:lnTo>
                <a:lnTo>
                  <a:pt x="427905" y="29431"/>
                </a:lnTo>
                <a:lnTo>
                  <a:pt x="467989" y="52321"/>
                </a:lnTo>
                <a:lnTo>
                  <a:pt x="504631" y="81753"/>
                </a:lnTo>
                <a:close/>
              </a:path>
            </a:pathLst>
          </a:custGeom>
          <a:ln w="25399">
            <a:solidFill>
              <a:srgbClr val="C8250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7" name="object 187"/>
          <p:cNvSpPr/>
          <p:nvPr/>
        </p:nvSpPr>
        <p:spPr>
          <a:xfrm>
            <a:off x="2577264" y="6096994"/>
            <a:ext cx="896619" cy="767080"/>
          </a:xfrm>
          <a:custGeom>
            <a:avLst/>
            <a:gdLst/>
            <a:ahLst/>
            <a:cxnLst/>
            <a:rect l="l" t="t" r="r" b="b"/>
            <a:pathLst>
              <a:path w="896620" h="767079">
                <a:moveTo>
                  <a:pt x="765105" y="111942"/>
                </a:moveTo>
                <a:lnTo>
                  <a:pt x="799932" y="145427"/>
                </a:lnTo>
                <a:lnTo>
                  <a:pt x="829402" y="181356"/>
                </a:lnTo>
                <a:lnTo>
                  <a:pt x="853513" y="219321"/>
                </a:lnTo>
                <a:lnTo>
                  <a:pt x="872267" y="258916"/>
                </a:lnTo>
                <a:lnTo>
                  <a:pt x="885662" y="299734"/>
                </a:lnTo>
                <a:lnTo>
                  <a:pt x="893699" y="341366"/>
                </a:lnTo>
                <a:lnTo>
                  <a:pt x="896378" y="383406"/>
                </a:lnTo>
                <a:lnTo>
                  <a:pt x="893699" y="425447"/>
                </a:lnTo>
                <a:lnTo>
                  <a:pt x="885662" y="467080"/>
                </a:lnTo>
                <a:lnTo>
                  <a:pt x="872267" y="507898"/>
                </a:lnTo>
                <a:lnTo>
                  <a:pt x="853513" y="547495"/>
                </a:lnTo>
                <a:lnTo>
                  <a:pt x="829402" y="585462"/>
                </a:lnTo>
                <a:lnTo>
                  <a:pt x="799932" y="621393"/>
                </a:lnTo>
                <a:lnTo>
                  <a:pt x="765105" y="654880"/>
                </a:lnTo>
                <a:lnTo>
                  <a:pt x="728713" y="682866"/>
                </a:lnTo>
                <a:lnTo>
                  <a:pt x="689808" y="706854"/>
                </a:lnTo>
                <a:lnTo>
                  <a:pt x="648776" y="726843"/>
                </a:lnTo>
                <a:lnTo>
                  <a:pt x="606004" y="742835"/>
                </a:lnTo>
                <a:lnTo>
                  <a:pt x="561879" y="754829"/>
                </a:lnTo>
                <a:lnTo>
                  <a:pt x="516788" y="762825"/>
                </a:lnTo>
                <a:lnTo>
                  <a:pt x="471116" y="766823"/>
                </a:lnTo>
                <a:lnTo>
                  <a:pt x="425252" y="766823"/>
                </a:lnTo>
                <a:lnTo>
                  <a:pt x="379581" y="762825"/>
                </a:lnTo>
                <a:lnTo>
                  <a:pt x="334490" y="754829"/>
                </a:lnTo>
                <a:lnTo>
                  <a:pt x="290366" y="742835"/>
                </a:lnTo>
                <a:lnTo>
                  <a:pt x="247596" y="726843"/>
                </a:lnTo>
                <a:lnTo>
                  <a:pt x="206566" y="706854"/>
                </a:lnTo>
                <a:lnTo>
                  <a:pt x="167663" y="682866"/>
                </a:lnTo>
                <a:lnTo>
                  <a:pt x="131273" y="654880"/>
                </a:lnTo>
                <a:lnTo>
                  <a:pt x="96445" y="621393"/>
                </a:lnTo>
                <a:lnTo>
                  <a:pt x="66976" y="585462"/>
                </a:lnTo>
                <a:lnTo>
                  <a:pt x="42864" y="547495"/>
                </a:lnTo>
                <a:lnTo>
                  <a:pt x="24111" y="507898"/>
                </a:lnTo>
                <a:lnTo>
                  <a:pt x="10716" y="467080"/>
                </a:lnTo>
                <a:lnTo>
                  <a:pt x="2679" y="425447"/>
                </a:lnTo>
                <a:lnTo>
                  <a:pt x="0" y="383406"/>
                </a:lnTo>
                <a:lnTo>
                  <a:pt x="2679" y="341366"/>
                </a:lnTo>
                <a:lnTo>
                  <a:pt x="10716" y="299734"/>
                </a:lnTo>
                <a:lnTo>
                  <a:pt x="24111" y="258916"/>
                </a:lnTo>
                <a:lnTo>
                  <a:pt x="42864" y="219321"/>
                </a:lnTo>
                <a:lnTo>
                  <a:pt x="66976" y="181356"/>
                </a:lnTo>
                <a:lnTo>
                  <a:pt x="96445" y="145427"/>
                </a:lnTo>
                <a:lnTo>
                  <a:pt x="131273" y="111942"/>
                </a:lnTo>
                <a:lnTo>
                  <a:pt x="167663" y="83957"/>
                </a:lnTo>
                <a:lnTo>
                  <a:pt x="206566" y="59969"/>
                </a:lnTo>
                <a:lnTo>
                  <a:pt x="247596" y="39979"/>
                </a:lnTo>
                <a:lnTo>
                  <a:pt x="290366" y="23987"/>
                </a:lnTo>
                <a:lnTo>
                  <a:pt x="334490" y="11993"/>
                </a:lnTo>
                <a:lnTo>
                  <a:pt x="379581" y="3997"/>
                </a:lnTo>
                <a:lnTo>
                  <a:pt x="425252" y="0"/>
                </a:lnTo>
                <a:lnTo>
                  <a:pt x="471116" y="0"/>
                </a:lnTo>
                <a:lnTo>
                  <a:pt x="516788" y="3997"/>
                </a:lnTo>
                <a:lnTo>
                  <a:pt x="561879" y="11993"/>
                </a:lnTo>
                <a:lnTo>
                  <a:pt x="606004" y="23987"/>
                </a:lnTo>
                <a:lnTo>
                  <a:pt x="648776" y="39979"/>
                </a:lnTo>
                <a:lnTo>
                  <a:pt x="689808" y="59969"/>
                </a:lnTo>
                <a:lnTo>
                  <a:pt x="728713" y="83957"/>
                </a:lnTo>
                <a:lnTo>
                  <a:pt x="765105" y="111942"/>
                </a:lnTo>
                <a:close/>
              </a:path>
            </a:pathLst>
          </a:custGeom>
          <a:ln w="25399">
            <a:solidFill>
              <a:srgbClr val="C8250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8" name="object 188"/>
          <p:cNvSpPr/>
          <p:nvPr/>
        </p:nvSpPr>
        <p:spPr>
          <a:xfrm>
            <a:off x="2683728" y="6296559"/>
            <a:ext cx="279400" cy="9290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9" name="object 189"/>
          <p:cNvSpPr/>
          <p:nvPr/>
        </p:nvSpPr>
        <p:spPr>
          <a:xfrm>
            <a:off x="3064728" y="6423559"/>
            <a:ext cx="279400" cy="9290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0" name="object 190"/>
          <p:cNvSpPr/>
          <p:nvPr/>
        </p:nvSpPr>
        <p:spPr>
          <a:xfrm>
            <a:off x="3064728" y="6550559"/>
            <a:ext cx="279400" cy="9290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1" name="object 191"/>
          <p:cNvSpPr/>
          <p:nvPr/>
        </p:nvSpPr>
        <p:spPr>
          <a:xfrm>
            <a:off x="3064728" y="6296559"/>
            <a:ext cx="279400" cy="9290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2" name="object 192"/>
          <p:cNvSpPr txBox="1"/>
          <p:nvPr/>
        </p:nvSpPr>
        <p:spPr>
          <a:xfrm>
            <a:off x="11522329" y="4093464"/>
            <a:ext cx="1004569" cy="5092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58115">
              <a:lnSpc>
                <a:spcPct val="100000"/>
              </a:lnSpc>
            </a:pPr>
            <a:r>
              <a:rPr sz="1100" b="1" spc="-40" dirty="0">
                <a:solidFill>
                  <a:srgbClr val="AA3F00"/>
                </a:solidFill>
                <a:latin typeface="Palatino Linotype"/>
                <a:cs typeface="Palatino Linotype"/>
              </a:rPr>
              <a:t>Euthanasia:</a:t>
            </a:r>
            <a:endParaRPr sz="1100">
              <a:latin typeface="Palatino Linotype"/>
              <a:cs typeface="Palatino Linotype"/>
            </a:endParaRPr>
          </a:p>
          <a:p>
            <a:pPr marL="12700" marR="5080" indent="111760">
              <a:lnSpc>
                <a:spcPct val="100000"/>
              </a:lnSpc>
              <a:spcBef>
                <a:spcPts val="25"/>
              </a:spcBef>
            </a:pPr>
            <a:r>
              <a:rPr sz="1000" dirty="0">
                <a:latin typeface="Garamond"/>
                <a:cs typeface="Garamond"/>
              </a:rPr>
              <a:t>CO2 </a:t>
            </a:r>
            <a:r>
              <a:rPr sz="1000" spc="5" dirty="0">
                <a:latin typeface="Garamond"/>
                <a:cs typeface="Garamond"/>
              </a:rPr>
              <a:t>overdose,  </a:t>
            </a:r>
            <a:r>
              <a:rPr sz="1000" spc="15" dirty="0">
                <a:latin typeface="Garamond"/>
                <a:cs typeface="Garamond"/>
              </a:rPr>
              <a:t>cervical</a:t>
            </a:r>
            <a:r>
              <a:rPr sz="1000" spc="-95" dirty="0">
                <a:latin typeface="Garamond"/>
                <a:cs typeface="Garamond"/>
              </a:rPr>
              <a:t> </a:t>
            </a:r>
            <a:r>
              <a:rPr sz="1000" spc="20" dirty="0">
                <a:latin typeface="Garamond"/>
                <a:cs typeface="Garamond"/>
              </a:rPr>
              <a:t>dislocation</a:t>
            </a:r>
            <a:endParaRPr sz="1000">
              <a:latin typeface="Garamond"/>
              <a:cs typeface="Garamond"/>
            </a:endParaRPr>
          </a:p>
        </p:txBody>
      </p:sp>
      <p:sp>
        <p:nvSpPr>
          <p:cNvPr id="193" name="object 193"/>
          <p:cNvSpPr txBox="1"/>
          <p:nvPr/>
        </p:nvSpPr>
        <p:spPr>
          <a:xfrm>
            <a:off x="3457828" y="5486641"/>
            <a:ext cx="1004569" cy="5092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58115">
              <a:lnSpc>
                <a:spcPct val="100000"/>
              </a:lnSpc>
            </a:pPr>
            <a:r>
              <a:rPr sz="1100" b="1" spc="-40" dirty="0">
                <a:solidFill>
                  <a:srgbClr val="AA3F00"/>
                </a:solidFill>
                <a:latin typeface="Palatino Linotype"/>
                <a:cs typeface="Palatino Linotype"/>
              </a:rPr>
              <a:t>Euthanasia:</a:t>
            </a:r>
            <a:endParaRPr sz="1100">
              <a:latin typeface="Palatino Linotype"/>
              <a:cs typeface="Palatino Linotype"/>
            </a:endParaRPr>
          </a:p>
          <a:p>
            <a:pPr marL="12700" marR="5080" indent="111760">
              <a:lnSpc>
                <a:spcPct val="100000"/>
              </a:lnSpc>
              <a:spcBef>
                <a:spcPts val="25"/>
              </a:spcBef>
            </a:pPr>
            <a:r>
              <a:rPr sz="1000" dirty="0">
                <a:latin typeface="Garamond"/>
                <a:cs typeface="Garamond"/>
              </a:rPr>
              <a:t>CO2 </a:t>
            </a:r>
            <a:r>
              <a:rPr sz="1000" spc="5" dirty="0">
                <a:latin typeface="Garamond"/>
                <a:cs typeface="Garamond"/>
              </a:rPr>
              <a:t>overdose,  </a:t>
            </a:r>
            <a:r>
              <a:rPr sz="1000" spc="15" dirty="0">
                <a:latin typeface="Garamond"/>
                <a:cs typeface="Garamond"/>
              </a:rPr>
              <a:t>cervical</a:t>
            </a:r>
            <a:r>
              <a:rPr sz="1000" spc="-95" dirty="0">
                <a:latin typeface="Garamond"/>
                <a:cs typeface="Garamond"/>
              </a:rPr>
              <a:t> </a:t>
            </a:r>
            <a:r>
              <a:rPr sz="1000" spc="20" dirty="0">
                <a:latin typeface="Garamond"/>
                <a:cs typeface="Garamond"/>
              </a:rPr>
              <a:t>dislocation</a:t>
            </a:r>
            <a:endParaRPr sz="1000">
              <a:latin typeface="Garamond"/>
              <a:cs typeface="Garamond"/>
            </a:endParaRPr>
          </a:p>
        </p:txBody>
      </p:sp>
      <p:sp>
        <p:nvSpPr>
          <p:cNvPr id="194" name="TextBox 193">
            <a:extLst>
              <a:ext uri="{FF2B5EF4-FFF2-40B4-BE49-F238E27FC236}">
                <a16:creationId xmlns:a16="http://schemas.microsoft.com/office/drawing/2014/main" id="{3CBC718B-1768-4F84-8808-F5AD0982E224}"/>
              </a:ext>
            </a:extLst>
          </p:cNvPr>
          <p:cNvSpPr txBox="1"/>
          <p:nvPr/>
        </p:nvSpPr>
        <p:spPr>
          <a:xfrm>
            <a:off x="10790885" y="76200"/>
            <a:ext cx="1830705" cy="52322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FF0000"/>
                </a:solidFill>
              </a:rPr>
              <a:t>EXAMPLE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3766ACBFE5DD54BA5B08F2C9A325EA1" ma:contentTypeVersion="2" ma:contentTypeDescription="Create a new document." ma:contentTypeScope="" ma:versionID="3dff13e3a71cf1871d38ae61350eaf0b">
  <xsd:schema xmlns:xsd="http://www.w3.org/2001/XMLSchema" xmlns:xs="http://www.w3.org/2001/XMLSchema" xmlns:p="http://schemas.microsoft.com/office/2006/metadata/properties" xmlns:ns2="56f13c51-0d14-4fb7-99dc-a7940ac61e9e" targetNamespace="http://schemas.microsoft.com/office/2006/metadata/properties" ma:root="true" ma:fieldsID="efb6f8a35daac713bd028b1a1257a3c4" ns2:_="">
    <xsd:import namespace="56f13c51-0d14-4fb7-99dc-a7940ac61e9e"/>
    <xsd:element name="properties">
      <xsd:complexType>
        <xsd:sequence>
          <xsd:element name="documentManagement">
            <xsd:complexType>
              <xsd:all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f13c51-0d14-4fb7-99dc-a7940ac61e9e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8E48711-171C-4AC8-81D3-02DEF5570CAC}">
  <ds:schemaRefs>
    <ds:schemaRef ds:uri="http://purl.org/dc/elements/1.1/"/>
    <ds:schemaRef ds:uri="http://schemas.microsoft.com/office/2006/metadata/properties"/>
    <ds:schemaRef ds:uri="56f13c51-0d14-4fb7-99dc-a7940ac61e9e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2ECDCCF8-21A0-4A48-806E-CB68ADC85B7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107DAFD-35E4-46FB-9D8F-0D8BC4DA43A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6f13c51-0d14-4fb7-99dc-a7940ac61e9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Words>401</Words>
  <Application>Microsoft Office PowerPoint</Application>
  <PresentationFormat>Custom</PresentationFormat>
  <Paragraphs>89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Arial</vt:lpstr>
      <vt:lpstr>Calibri</vt:lpstr>
      <vt:lpstr>Garamond</vt:lpstr>
      <vt:lpstr>Gill Sans MT</vt:lpstr>
      <vt:lpstr>Palatino Linotype</vt:lpstr>
      <vt:lpstr>Times New Roman</vt:lpstr>
      <vt:lpstr>Trebuchet MS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20190712_DHF_IACUC_flowcharts_v19_two hit HFpEF model</dc:title>
  <dc:creator>Foster, Rosemary</dc:creator>
  <cp:lastModifiedBy>Foster, Rosemary</cp:lastModifiedBy>
  <cp:revision>4</cp:revision>
  <dcterms:created xsi:type="dcterms:W3CDTF">2020-10-28T14:37:48Z</dcterms:created>
  <dcterms:modified xsi:type="dcterms:W3CDTF">2021-03-22T18:07:03Z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2019-07-15T00:00:00Z</vt:filetime>
  </property>
  <property fmtid="{D5CDD505-2E9C-101B-9397-08002B2CF9AE}" pid="3" name="Creator">
    <vt:lpwstr>Keynote</vt:lpwstr>
  </property>
  <property fmtid="{D5CDD505-2E9C-101B-9397-08002B2CF9AE}" pid="4" name="LastSaved">
    <vt:filetime>2020-10-28T00:00:00Z</vt:filetime>
  </property>
  <property fmtid="{D5CDD505-2E9C-101B-9397-08002B2CF9AE}" pid="5" name="ContentTypeId">
    <vt:lpwstr>0x01010073766ACBFE5DD54BA5B08F2C9A325EA1</vt:lpwstr>
  </property>
</Properties>
</file>