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2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731739" y="3812988"/>
            <a:ext cx="7626350" cy="0"/>
          </a:xfrm>
          <a:custGeom>
            <a:avLst/>
            <a:gdLst/>
            <a:ahLst/>
            <a:cxnLst/>
            <a:rect l="l" t="t" r="r" b="b"/>
            <a:pathLst>
              <a:path w="7626350">
                <a:moveTo>
                  <a:pt x="0" y="0"/>
                </a:moveTo>
                <a:lnTo>
                  <a:pt x="7613370" y="0"/>
                </a:lnTo>
                <a:lnTo>
                  <a:pt x="762607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345107" y="3752028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0" y="0"/>
                </a:moveTo>
                <a:lnTo>
                  <a:pt x="0" y="121920"/>
                </a:lnTo>
                <a:lnTo>
                  <a:pt x="12192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240" y="390144"/>
            <a:ext cx="11704320" cy="1560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49700" y="3505200"/>
            <a:ext cx="153670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B51700"/>
                </a:solidFill>
                <a:latin typeface="Gill Sans MT"/>
                <a:cs typeface="Gill Sans MT"/>
              </a:rPr>
              <a:t>d0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05900" y="3505200"/>
            <a:ext cx="281305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d105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3600" y="8094980"/>
            <a:ext cx="2990215" cy="150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u="sng" spc="-5" dirty="0">
                <a:latin typeface="Times New Roman"/>
                <a:cs typeface="Times New Roman"/>
              </a:rPr>
              <a:t>Calculation:</a:t>
            </a:r>
            <a:endParaRPr sz="1000" dirty="0">
              <a:latin typeface="Times New Roman"/>
              <a:cs typeface="Times New Roman"/>
            </a:endParaRPr>
          </a:p>
          <a:p>
            <a:pPr marL="12700" marR="1638300">
              <a:lnSpc>
                <a:spcPts val="1100"/>
              </a:lnSpc>
              <a:spcBef>
                <a:spcPts val="520"/>
              </a:spcBef>
            </a:pPr>
            <a:r>
              <a:rPr sz="1000" u="sng" spc="-20" dirty="0">
                <a:latin typeface="Times New Roman"/>
                <a:cs typeface="Times New Roman"/>
              </a:rPr>
              <a:t>10 </a:t>
            </a:r>
            <a:r>
              <a:rPr sz="1000" u="sng" spc="-5" dirty="0">
                <a:latin typeface="Times New Roman"/>
                <a:cs typeface="Times New Roman"/>
              </a:rPr>
              <a:t>mice </a:t>
            </a:r>
            <a:r>
              <a:rPr sz="1000" u="sng" spc="50" dirty="0">
                <a:latin typeface="Times New Roman"/>
                <a:cs typeface="Times New Roman"/>
              </a:rPr>
              <a:t>/ </a:t>
            </a:r>
            <a:r>
              <a:rPr sz="1000" u="sng" spc="15" dirty="0">
                <a:latin typeface="Times New Roman"/>
                <a:cs typeface="Times New Roman"/>
              </a:rPr>
              <a:t>treatment</a:t>
            </a:r>
            <a:r>
              <a:rPr sz="1000" u="sng" spc="-160" dirty="0">
                <a:latin typeface="Times New Roman"/>
                <a:cs typeface="Times New Roman"/>
              </a:rPr>
              <a:t> </a:t>
            </a:r>
            <a:r>
              <a:rPr sz="1000" u="sng" spc="10" dirty="0">
                <a:latin typeface="Times New Roman"/>
                <a:cs typeface="Times New Roman"/>
              </a:rPr>
              <a:t>group  </a:t>
            </a:r>
            <a:r>
              <a:rPr sz="1000" spc="-30" dirty="0">
                <a:latin typeface="Times New Roman"/>
                <a:cs typeface="Times New Roman"/>
              </a:rPr>
              <a:t>x </a:t>
            </a:r>
            <a:r>
              <a:rPr sz="1000" spc="-20" dirty="0">
                <a:latin typeface="Times New Roman"/>
                <a:cs typeface="Times New Roman"/>
              </a:rPr>
              <a:t>2 </a:t>
            </a:r>
            <a:r>
              <a:rPr sz="1000" spc="15" dirty="0">
                <a:latin typeface="Times New Roman"/>
                <a:cs typeface="Times New Roman"/>
              </a:rPr>
              <a:t>treatment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groups</a:t>
            </a:r>
            <a:endParaRPr sz="1000" dirty="0">
              <a:latin typeface="Times New Roman"/>
              <a:cs typeface="Times New Roman"/>
            </a:endParaRPr>
          </a:p>
          <a:p>
            <a:pPr marL="12700" marR="2086610">
              <a:lnSpc>
                <a:spcPts val="1100"/>
              </a:lnSpc>
            </a:pPr>
            <a:r>
              <a:rPr sz="1000" spc="-30" dirty="0">
                <a:latin typeface="Times New Roman"/>
                <a:cs typeface="Times New Roman"/>
              </a:rPr>
              <a:t>x </a:t>
            </a:r>
            <a:r>
              <a:rPr sz="1000" spc="-20" dirty="0">
                <a:latin typeface="Times New Roman"/>
                <a:cs typeface="Times New Roman"/>
              </a:rPr>
              <a:t>2 </a:t>
            </a:r>
            <a:r>
              <a:rPr sz="1000" spc="5" dirty="0">
                <a:latin typeface="Times New Roman"/>
                <a:cs typeface="Times New Roman"/>
              </a:rPr>
              <a:t>mouse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strains  </a:t>
            </a:r>
            <a:r>
              <a:rPr sz="1000" spc="-30" dirty="0">
                <a:latin typeface="Times New Roman"/>
                <a:cs typeface="Times New Roman"/>
              </a:rPr>
              <a:t>x </a:t>
            </a:r>
            <a:r>
              <a:rPr sz="1000" spc="-20" dirty="0">
                <a:latin typeface="Times New Roman"/>
                <a:cs typeface="Times New Roman"/>
              </a:rPr>
              <a:t>2 </a:t>
            </a:r>
            <a:r>
              <a:rPr sz="1000" spc="10" dirty="0">
                <a:latin typeface="Times New Roman"/>
                <a:cs typeface="Times New Roman"/>
              </a:rPr>
              <a:t>time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points</a:t>
            </a:r>
            <a:endParaRPr sz="1000" dirty="0">
              <a:latin typeface="Times New Roman"/>
              <a:cs typeface="Times New Roman"/>
            </a:endParaRPr>
          </a:p>
          <a:p>
            <a:pPr marL="12700" marR="1910080">
              <a:lnSpc>
                <a:spcPts val="1100"/>
              </a:lnSpc>
            </a:pPr>
            <a:r>
              <a:rPr sz="1000" spc="-30" dirty="0">
                <a:latin typeface="Times New Roman"/>
                <a:cs typeface="Times New Roman"/>
              </a:rPr>
              <a:t>x </a:t>
            </a:r>
            <a:r>
              <a:rPr sz="1000" spc="-20" dirty="0">
                <a:latin typeface="Times New Roman"/>
                <a:cs typeface="Times New Roman"/>
              </a:rPr>
              <a:t>2 </a:t>
            </a:r>
            <a:r>
              <a:rPr sz="1000" spc="-25" dirty="0">
                <a:latin typeface="Times New Roman"/>
                <a:cs typeface="Times New Roman"/>
              </a:rPr>
              <a:t>ex </a:t>
            </a:r>
            <a:r>
              <a:rPr sz="1000" spc="-20" dirty="0">
                <a:latin typeface="Times New Roman"/>
                <a:cs typeface="Times New Roman"/>
              </a:rPr>
              <a:t>vivo </a:t>
            </a:r>
            <a:r>
              <a:rPr sz="1000" spc="-15" dirty="0">
                <a:latin typeface="Times New Roman"/>
                <a:cs typeface="Times New Roman"/>
              </a:rPr>
              <a:t>analyses  </a:t>
            </a:r>
            <a:r>
              <a:rPr sz="1000" spc="-30" dirty="0">
                <a:latin typeface="Times New Roman"/>
                <a:cs typeface="Times New Roman"/>
              </a:rPr>
              <a:t>x </a:t>
            </a:r>
            <a:r>
              <a:rPr sz="1000" spc="-20" dirty="0">
                <a:latin typeface="Times New Roman"/>
                <a:cs typeface="Times New Roman"/>
              </a:rPr>
              <a:t>3 </a:t>
            </a:r>
            <a:r>
              <a:rPr sz="1000" dirty="0">
                <a:latin typeface="Times New Roman"/>
                <a:cs typeface="Times New Roman"/>
              </a:rPr>
              <a:t>imaging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modules</a:t>
            </a:r>
            <a:endParaRPr sz="1000" dirty="0">
              <a:latin typeface="Times New Roman"/>
              <a:cs typeface="Times New Roman"/>
            </a:endParaRPr>
          </a:p>
          <a:p>
            <a:pPr marL="12700">
              <a:lnSpc>
                <a:spcPts val="1080"/>
              </a:lnSpc>
            </a:pPr>
            <a:r>
              <a:rPr sz="1000" spc="-20" dirty="0">
                <a:solidFill>
                  <a:srgbClr val="00882B"/>
                </a:solidFill>
                <a:latin typeface="Times New Roman"/>
                <a:cs typeface="Times New Roman"/>
              </a:rPr>
              <a:t>Telemetry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00882B"/>
                </a:solidFill>
                <a:latin typeface="Times New Roman"/>
                <a:cs typeface="Times New Roman"/>
              </a:rPr>
              <a:t>will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-10" dirty="0">
                <a:solidFill>
                  <a:srgbClr val="00882B"/>
                </a:solidFill>
                <a:latin typeface="Times New Roman"/>
                <a:cs typeface="Times New Roman"/>
              </a:rPr>
              <a:t>be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10" dirty="0">
                <a:solidFill>
                  <a:srgbClr val="00882B"/>
                </a:solidFill>
                <a:latin typeface="Times New Roman"/>
                <a:cs typeface="Times New Roman"/>
              </a:rPr>
              <a:t>performed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25" dirty="0">
                <a:solidFill>
                  <a:srgbClr val="00882B"/>
                </a:solidFill>
                <a:latin typeface="Times New Roman"/>
                <a:cs typeface="Times New Roman"/>
              </a:rPr>
              <a:t>on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00882B"/>
                </a:solidFill>
                <a:latin typeface="Times New Roman"/>
                <a:cs typeface="Times New Roman"/>
              </a:rPr>
              <a:t>a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882B"/>
                </a:solidFill>
                <a:latin typeface="Times New Roman"/>
                <a:cs typeface="Times New Roman"/>
              </a:rPr>
              <a:t>subset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00882B"/>
                </a:solidFill>
                <a:latin typeface="Times New Roman"/>
                <a:cs typeface="Times New Roman"/>
              </a:rPr>
              <a:t>of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882B"/>
                </a:solidFill>
                <a:latin typeface="Times New Roman"/>
                <a:cs typeface="Times New Roman"/>
              </a:rPr>
              <a:t>animals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30" dirty="0">
                <a:solidFill>
                  <a:srgbClr val="00882B"/>
                </a:solidFill>
                <a:latin typeface="Times New Roman"/>
                <a:cs typeface="Times New Roman"/>
              </a:rPr>
              <a:t>(n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15" dirty="0">
                <a:solidFill>
                  <a:srgbClr val="00882B"/>
                </a:solidFill>
                <a:latin typeface="Times New Roman"/>
                <a:cs typeface="Times New Roman"/>
              </a:rPr>
              <a:t>=</a:t>
            </a:r>
            <a:r>
              <a:rPr sz="1000" spc="-30" dirty="0">
                <a:solidFill>
                  <a:srgbClr val="00882B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00882B"/>
                </a:solidFill>
                <a:latin typeface="Times New Roman"/>
                <a:cs typeface="Times New Roman"/>
              </a:rPr>
              <a:t>6)</a:t>
            </a:r>
            <a:endParaRPr sz="1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000" b="1" spc="75" dirty="0">
                <a:solidFill>
                  <a:srgbClr val="0000FF"/>
                </a:solidFill>
                <a:latin typeface="Palatino Linotype"/>
                <a:cs typeface="Palatino Linotype"/>
              </a:rPr>
              <a:t>= </a:t>
            </a:r>
            <a:r>
              <a:rPr sz="1000" b="1" dirty="0">
                <a:solidFill>
                  <a:srgbClr val="0000FF"/>
                </a:solidFill>
                <a:latin typeface="Palatino Linotype"/>
                <a:cs typeface="Palatino Linotype"/>
              </a:rPr>
              <a:t>480</a:t>
            </a:r>
            <a:r>
              <a:rPr sz="1000" b="1" spc="-17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45" dirty="0">
                <a:solidFill>
                  <a:srgbClr val="0000FF"/>
                </a:solidFill>
                <a:latin typeface="Palatino Linotype"/>
                <a:cs typeface="Palatino Linotype"/>
              </a:rPr>
              <a:t>mice </a:t>
            </a:r>
            <a:r>
              <a:rPr sz="1000" b="1" i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Category D</a:t>
            </a:r>
            <a:endParaRPr sz="1000" dirty="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51400" y="3505200"/>
            <a:ext cx="153670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d7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62300" y="3505200"/>
            <a:ext cx="194945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d-7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59500" y="3505200"/>
            <a:ext cx="217804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Gill Sans MT"/>
                <a:cs typeface="Gill Sans MT"/>
              </a:rPr>
              <a:t>d35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97500" y="4154042"/>
            <a:ext cx="889635" cy="425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5"/>
              </a:lnSpc>
            </a:pPr>
            <a:r>
              <a:rPr sz="1000" b="1" spc="-25" dirty="0">
                <a:latin typeface="Palatino Linotype"/>
                <a:cs typeface="Palatino Linotype"/>
              </a:rPr>
              <a:t>Ex </a:t>
            </a:r>
            <a:r>
              <a:rPr sz="1000" b="1" spc="-65" dirty="0">
                <a:latin typeface="Palatino Linotype"/>
                <a:cs typeface="Palatino Linotype"/>
              </a:rPr>
              <a:t>vivo</a:t>
            </a:r>
            <a:r>
              <a:rPr sz="1000" b="1" spc="-95" dirty="0">
                <a:latin typeface="Palatino Linotype"/>
                <a:cs typeface="Palatino Linotype"/>
              </a:rPr>
              <a:t> </a:t>
            </a:r>
            <a:r>
              <a:rPr sz="1000" b="1" spc="-50" dirty="0">
                <a:latin typeface="Palatino Linotype"/>
                <a:cs typeface="Palatino Linotype"/>
              </a:rPr>
              <a:t>analysis: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1010"/>
              </a:lnSpc>
            </a:pPr>
            <a:r>
              <a:rPr sz="1000" b="1" dirty="0">
                <a:solidFill>
                  <a:srgbClr val="0000FF"/>
                </a:solidFill>
                <a:latin typeface="Palatino Linotype"/>
                <a:cs typeface="Palatino Linotype"/>
              </a:rPr>
              <a:t>1.</a:t>
            </a:r>
            <a:r>
              <a:rPr sz="1000" b="1" spc="-12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60" dirty="0">
                <a:solidFill>
                  <a:srgbClr val="0000FF"/>
                </a:solidFill>
                <a:latin typeface="Palatino Linotype"/>
                <a:cs typeface="Palatino Linotype"/>
              </a:rPr>
              <a:t>FACS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94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97500" y="4526127"/>
            <a:ext cx="161226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Garamond"/>
                <a:cs typeface="Garamond"/>
              </a:rPr>
              <a:t>CO2 </a:t>
            </a:r>
            <a:r>
              <a:rPr sz="900" spc="5" dirty="0">
                <a:latin typeface="Garamond"/>
                <a:cs typeface="Garamond"/>
              </a:rPr>
              <a:t>overdose,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9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97500" y="4636655"/>
            <a:ext cx="1732914" cy="1160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5"/>
              </a:lnSpc>
            </a:pPr>
            <a:r>
              <a:rPr sz="1000" b="1" dirty="0">
                <a:solidFill>
                  <a:srgbClr val="0000FF"/>
                </a:solidFill>
                <a:latin typeface="Palatino Linotype"/>
                <a:cs typeface="Palatino Linotype"/>
              </a:rPr>
              <a:t>2.</a:t>
            </a:r>
            <a:r>
              <a:rPr sz="1000" b="1" spc="-10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Histology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05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90"/>
              </a:lnSpc>
            </a:pPr>
            <a:r>
              <a:rPr sz="900" dirty="0">
                <a:latin typeface="Garamond"/>
                <a:cs typeface="Garamond"/>
              </a:rPr>
              <a:t>CO2 </a:t>
            </a:r>
            <a:r>
              <a:rPr sz="900" spc="5" dirty="0">
                <a:latin typeface="Garamond"/>
                <a:cs typeface="Garamond"/>
              </a:rPr>
              <a:t>overdose,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9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  <a:p>
            <a:pPr marL="12700">
              <a:lnSpc>
                <a:spcPts val="1095"/>
              </a:lnSpc>
              <a:spcBef>
                <a:spcPts val="810"/>
              </a:spcBef>
            </a:pPr>
            <a:r>
              <a:rPr sz="1000" b="1" spc="-45" dirty="0">
                <a:latin typeface="Palatino Linotype"/>
                <a:cs typeface="Palatino Linotype"/>
              </a:rPr>
              <a:t>Imaging</a:t>
            </a:r>
            <a:r>
              <a:rPr sz="1000" b="1" spc="-95" dirty="0">
                <a:latin typeface="Palatino Linotype"/>
                <a:cs typeface="Palatino Linotype"/>
              </a:rPr>
              <a:t> </a:t>
            </a:r>
            <a:r>
              <a:rPr sz="1000" b="1" spc="-50" dirty="0">
                <a:latin typeface="Palatino Linotype"/>
                <a:cs typeface="Palatino Linotype"/>
              </a:rPr>
              <a:t>modules: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1015"/>
              </a:lnSpc>
            </a:pPr>
            <a:r>
              <a:rPr sz="1000" b="1" dirty="0">
                <a:solidFill>
                  <a:srgbClr val="0000FF"/>
                </a:solidFill>
                <a:latin typeface="Palatino Linotype"/>
                <a:cs typeface="Palatino Linotype"/>
              </a:rPr>
              <a:t>1. </a:t>
            </a:r>
            <a:r>
              <a:rPr sz="1000" b="1" spc="-35" dirty="0">
                <a:solidFill>
                  <a:srgbClr val="0000FF"/>
                </a:solidFill>
                <a:latin typeface="Palatino Linotype"/>
                <a:cs typeface="Palatino Linotype"/>
              </a:rPr>
              <a:t>Cardiac</a:t>
            </a:r>
            <a:r>
              <a:rPr sz="1000" b="1" spc="-14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45" dirty="0">
                <a:solidFill>
                  <a:srgbClr val="0000FF"/>
                </a:solidFill>
                <a:latin typeface="Palatino Linotype"/>
                <a:cs typeface="Palatino Linotype"/>
              </a:rPr>
              <a:t>MRI: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40"/>
              </a:lnSpc>
            </a:pPr>
            <a:r>
              <a:rPr sz="900" b="1" spc="-40" dirty="0">
                <a:latin typeface="Palatino Linotype"/>
                <a:cs typeface="Palatino Linotype"/>
              </a:rPr>
              <a:t>Anesthesia: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80"/>
              </a:lnSpc>
            </a:pPr>
            <a:r>
              <a:rPr sz="900" dirty="0">
                <a:latin typeface="Times New Roman"/>
                <a:cs typeface="Times New Roman"/>
              </a:rPr>
              <a:t>Isoflurane </a:t>
            </a:r>
            <a:r>
              <a:rPr sz="900" spc="-15" dirty="0">
                <a:latin typeface="Times New Roman"/>
                <a:cs typeface="Times New Roman"/>
              </a:rPr>
              <a:t>(1-4% </a:t>
            </a:r>
            <a:r>
              <a:rPr sz="900" dirty="0">
                <a:latin typeface="Times New Roman"/>
                <a:cs typeface="Times New Roman"/>
              </a:rPr>
              <a:t>mixed with</a:t>
            </a:r>
            <a:r>
              <a:rPr sz="900" spc="-114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Times New Roman"/>
                <a:cs typeface="Times New Roman"/>
              </a:rPr>
              <a:t>oxygen)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040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97500" y="5747168"/>
            <a:ext cx="142557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0" dirty="0">
                <a:latin typeface="Garamond"/>
                <a:cs typeface="Garamond"/>
              </a:rPr>
              <a:t>Isoflurane,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8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97500" y="5858090"/>
            <a:ext cx="1732914" cy="1061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indent="-123189">
              <a:lnSpc>
                <a:spcPts val="1150"/>
              </a:lnSpc>
              <a:buAutoNum type="arabicPeriod" startAt="2"/>
              <a:tabLst>
                <a:tab pos="136525" algn="l"/>
              </a:tabLst>
            </a:pPr>
            <a:r>
              <a:rPr sz="1000" b="1" spc="-40" dirty="0">
                <a:solidFill>
                  <a:srgbClr val="0000FF"/>
                </a:solidFill>
                <a:latin typeface="Palatino Linotype"/>
                <a:cs typeface="Palatino Linotype"/>
              </a:rPr>
              <a:t>Echocardiography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90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55"/>
              </a:lnSpc>
            </a:pPr>
            <a:r>
              <a:rPr sz="900" dirty="0">
                <a:latin typeface="Garamond"/>
                <a:cs typeface="Garamond"/>
              </a:rPr>
              <a:t>CO2 </a:t>
            </a:r>
            <a:r>
              <a:rPr sz="900" spc="5" dirty="0">
                <a:latin typeface="Garamond"/>
                <a:cs typeface="Garamond"/>
              </a:rPr>
              <a:t>overdose,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9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  <a:p>
            <a:pPr marL="135890" indent="-123189">
              <a:lnSpc>
                <a:spcPts val="1060"/>
              </a:lnSpc>
              <a:buAutoNum type="arabicPeriod" startAt="3"/>
              <a:tabLst>
                <a:tab pos="136525" algn="l"/>
              </a:tabLst>
            </a:pPr>
            <a:r>
              <a:rPr sz="1000" b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Hemodynamic</a:t>
            </a:r>
            <a:r>
              <a:rPr sz="1000" b="1" spc="-8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45" dirty="0">
                <a:solidFill>
                  <a:srgbClr val="0000FF"/>
                </a:solidFill>
                <a:latin typeface="Palatino Linotype"/>
                <a:cs typeface="Palatino Linotype"/>
              </a:rPr>
              <a:t>measurement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90"/>
              </a:lnSpc>
            </a:pPr>
            <a:r>
              <a:rPr sz="900" b="1" spc="-40" dirty="0">
                <a:latin typeface="Palatino Linotype"/>
                <a:cs typeface="Palatino Linotype"/>
              </a:rPr>
              <a:t>Anesthesia: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1000"/>
              </a:lnSpc>
            </a:pPr>
            <a:r>
              <a:rPr sz="900" spc="10" dirty="0">
                <a:latin typeface="Garamond"/>
                <a:cs typeface="Garamond"/>
              </a:rPr>
              <a:t>Isoflurane </a:t>
            </a:r>
            <a:r>
              <a:rPr sz="900" spc="5" dirty="0">
                <a:latin typeface="Garamond"/>
                <a:cs typeface="Garamond"/>
              </a:rPr>
              <a:t>(1-4% </a:t>
            </a:r>
            <a:r>
              <a:rPr sz="900" spc="20" dirty="0">
                <a:latin typeface="Garamond"/>
                <a:cs typeface="Garamond"/>
              </a:rPr>
              <a:t>mixed with</a:t>
            </a:r>
            <a:r>
              <a:rPr sz="900" spc="-140" dirty="0">
                <a:latin typeface="Garamond"/>
                <a:cs typeface="Garamond"/>
              </a:rPr>
              <a:t> </a:t>
            </a:r>
            <a:r>
              <a:rPr sz="900" spc="20" dirty="0">
                <a:latin typeface="Garamond"/>
                <a:cs typeface="Garamond"/>
              </a:rPr>
              <a:t>oxygen)</a:t>
            </a:r>
            <a:endParaRPr sz="900">
              <a:latin typeface="Garamond"/>
              <a:cs typeface="Garamond"/>
            </a:endParaRPr>
          </a:p>
          <a:p>
            <a:pPr marL="12700">
              <a:lnSpc>
                <a:spcPts val="965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1005"/>
              </a:lnSpc>
            </a:pPr>
            <a:r>
              <a:rPr sz="900" spc="10" dirty="0">
                <a:latin typeface="Garamond"/>
                <a:cs typeface="Garamond"/>
              </a:rPr>
              <a:t>Isoflurane </a:t>
            </a:r>
            <a:r>
              <a:rPr sz="900" spc="5" dirty="0">
                <a:latin typeface="Garamond"/>
                <a:cs typeface="Garamond"/>
              </a:rPr>
              <a:t>overdose,</a:t>
            </a:r>
            <a:r>
              <a:rPr sz="900" spc="-60" dirty="0">
                <a:latin typeface="Garamond"/>
                <a:cs typeface="Garamond"/>
              </a:rPr>
              <a:t> </a:t>
            </a:r>
            <a:r>
              <a:rPr sz="900" spc="20" dirty="0">
                <a:latin typeface="Garamond"/>
                <a:cs typeface="Garamond"/>
              </a:rPr>
              <a:t>exsanguination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67958" y="3073565"/>
            <a:ext cx="5106670" cy="0"/>
          </a:xfrm>
          <a:custGeom>
            <a:avLst/>
            <a:gdLst/>
            <a:ahLst/>
            <a:cxnLst/>
            <a:rect l="l" t="t" r="r" b="b"/>
            <a:pathLst>
              <a:path w="5106670">
                <a:moveTo>
                  <a:pt x="0" y="0"/>
                </a:moveTo>
                <a:lnTo>
                  <a:pt x="12700" y="0"/>
                </a:lnTo>
                <a:lnTo>
                  <a:pt x="5093804" y="0"/>
                </a:lnTo>
                <a:lnTo>
                  <a:pt x="5106504" y="0"/>
                </a:lnTo>
              </a:path>
            </a:pathLst>
          </a:custGeom>
          <a:ln w="25400">
            <a:solidFill>
              <a:srgbClr val="B517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55033" y="3012605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59" h="121919">
                <a:moveTo>
                  <a:pt x="60959" y="0"/>
                </a:moveTo>
                <a:lnTo>
                  <a:pt x="0" y="60960"/>
                </a:lnTo>
                <a:lnTo>
                  <a:pt x="60959" y="121920"/>
                </a:lnTo>
                <a:lnTo>
                  <a:pt x="60959" y="0"/>
                </a:lnTo>
                <a:close/>
              </a:path>
            </a:pathLst>
          </a:custGeom>
          <a:solidFill>
            <a:srgbClr val="B51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26432" y="3012605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19">
                <a:moveTo>
                  <a:pt x="0" y="0"/>
                </a:moveTo>
                <a:lnTo>
                  <a:pt x="0" y="121920"/>
                </a:lnTo>
                <a:lnTo>
                  <a:pt x="6096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B51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64287" y="3962544"/>
            <a:ext cx="0" cy="128270"/>
          </a:xfrm>
          <a:custGeom>
            <a:avLst/>
            <a:gdLst/>
            <a:ahLst/>
            <a:cxnLst/>
            <a:rect l="l" t="t" r="r" b="b"/>
            <a:pathLst>
              <a:path h="128270">
                <a:moveTo>
                  <a:pt x="0" y="127961"/>
                </a:moveTo>
                <a:lnTo>
                  <a:pt x="2" y="118435"/>
                </a:lnTo>
                <a:lnTo>
                  <a:pt x="5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14757" y="4056214"/>
            <a:ext cx="99060" cy="99060"/>
          </a:xfrm>
          <a:custGeom>
            <a:avLst/>
            <a:gdLst/>
            <a:ahLst/>
            <a:cxnLst/>
            <a:rect l="l" t="t" r="r" b="b"/>
            <a:pathLst>
              <a:path w="99060" h="99060">
                <a:moveTo>
                  <a:pt x="0" y="0"/>
                </a:moveTo>
                <a:lnTo>
                  <a:pt x="49530" y="99060"/>
                </a:lnTo>
                <a:lnTo>
                  <a:pt x="86677" y="24765"/>
                </a:lnTo>
                <a:lnTo>
                  <a:pt x="49530" y="24765"/>
                </a:lnTo>
                <a:lnTo>
                  <a:pt x="0" y="0"/>
                </a:lnTo>
                <a:close/>
              </a:path>
              <a:path w="99060" h="99060">
                <a:moveTo>
                  <a:pt x="99060" y="0"/>
                </a:moveTo>
                <a:lnTo>
                  <a:pt x="49530" y="24765"/>
                </a:lnTo>
                <a:lnTo>
                  <a:pt x="86677" y="24765"/>
                </a:lnTo>
                <a:lnTo>
                  <a:pt x="990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245600" y="3962544"/>
            <a:ext cx="0" cy="128270"/>
          </a:xfrm>
          <a:custGeom>
            <a:avLst/>
            <a:gdLst/>
            <a:ahLst/>
            <a:cxnLst/>
            <a:rect l="l" t="t" r="r" b="b"/>
            <a:pathLst>
              <a:path h="128270">
                <a:moveTo>
                  <a:pt x="0" y="127961"/>
                </a:moveTo>
                <a:lnTo>
                  <a:pt x="2" y="118435"/>
                </a:lnTo>
                <a:lnTo>
                  <a:pt x="5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96069" y="4056214"/>
            <a:ext cx="99060" cy="99060"/>
          </a:xfrm>
          <a:custGeom>
            <a:avLst/>
            <a:gdLst/>
            <a:ahLst/>
            <a:cxnLst/>
            <a:rect l="l" t="t" r="r" b="b"/>
            <a:pathLst>
              <a:path w="99059" h="99060">
                <a:moveTo>
                  <a:pt x="0" y="0"/>
                </a:moveTo>
                <a:lnTo>
                  <a:pt x="49529" y="99060"/>
                </a:lnTo>
                <a:lnTo>
                  <a:pt x="86677" y="24765"/>
                </a:lnTo>
                <a:lnTo>
                  <a:pt x="49529" y="24765"/>
                </a:lnTo>
                <a:lnTo>
                  <a:pt x="0" y="0"/>
                </a:lnTo>
                <a:close/>
              </a:path>
              <a:path w="99059" h="99060">
                <a:moveTo>
                  <a:pt x="99059" y="0"/>
                </a:moveTo>
                <a:lnTo>
                  <a:pt x="49529" y="24765"/>
                </a:lnTo>
                <a:lnTo>
                  <a:pt x="86677" y="24765"/>
                </a:lnTo>
                <a:lnTo>
                  <a:pt x="990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43315" y="3168995"/>
            <a:ext cx="25400" cy="99695"/>
          </a:xfrm>
          <a:custGeom>
            <a:avLst/>
            <a:gdLst/>
            <a:ahLst/>
            <a:cxnLst/>
            <a:rect l="l" t="t" r="r" b="b"/>
            <a:pathLst>
              <a:path w="25400" h="99695">
                <a:moveTo>
                  <a:pt x="0" y="0"/>
                </a:moveTo>
                <a:lnTo>
                  <a:pt x="24809" y="99078"/>
                </a:lnTo>
              </a:path>
            </a:pathLst>
          </a:custGeom>
          <a:ln w="19050">
            <a:solidFill>
              <a:srgbClr val="E32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73527" y="3221184"/>
            <a:ext cx="128905" cy="69215"/>
          </a:xfrm>
          <a:custGeom>
            <a:avLst/>
            <a:gdLst/>
            <a:ahLst/>
            <a:cxnLst/>
            <a:rect l="l" t="t" r="r" b="b"/>
            <a:pathLst>
              <a:path w="128904" h="69214">
                <a:moveTo>
                  <a:pt x="128359" y="69207"/>
                </a:moveTo>
                <a:lnTo>
                  <a:pt x="0" y="0"/>
                </a:lnTo>
              </a:path>
            </a:pathLst>
          </a:custGeom>
          <a:ln w="19050">
            <a:solidFill>
              <a:srgbClr val="E32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24826" y="3252899"/>
            <a:ext cx="1270" cy="71755"/>
          </a:xfrm>
          <a:custGeom>
            <a:avLst/>
            <a:gdLst/>
            <a:ahLst/>
            <a:cxnLst/>
            <a:rect l="l" t="t" r="r" b="b"/>
            <a:pathLst>
              <a:path w="1270" h="71754">
                <a:moveTo>
                  <a:pt x="0" y="71305"/>
                </a:moveTo>
                <a:lnTo>
                  <a:pt x="137" y="61779"/>
                </a:lnTo>
                <a:lnTo>
                  <a:pt x="1015" y="0"/>
                </a:lnTo>
              </a:path>
            </a:pathLst>
          </a:custGeom>
          <a:ln w="19050">
            <a:solidFill>
              <a:srgbClr val="E32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975436" y="3313972"/>
            <a:ext cx="99060" cy="83820"/>
          </a:xfrm>
          <a:custGeom>
            <a:avLst/>
            <a:gdLst/>
            <a:ahLst/>
            <a:cxnLst/>
            <a:rect l="l" t="t" r="r" b="b"/>
            <a:pathLst>
              <a:path w="99060" h="83820">
                <a:moveTo>
                  <a:pt x="0" y="0"/>
                </a:moveTo>
                <a:lnTo>
                  <a:pt x="48343" y="83250"/>
                </a:lnTo>
                <a:lnTo>
                  <a:pt x="99049" y="1417"/>
                </a:lnTo>
              </a:path>
            </a:pathLst>
          </a:custGeom>
          <a:ln w="19052">
            <a:solidFill>
              <a:srgbClr val="E32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23780" y="3314681"/>
            <a:ext cx="1270" cy="82550"/>
          </a:xfrm>
          <a:custGeom>
            <a:avLst/>
            <a:gdLst/>
            <a:ahLst/>
            <a:cxnLst/>
            <a:rect l="l" t="t" r="r" b="b"/>
            <a:pathLst>
              <a:path w="1270" h="82550">
                <a:moveTo>
                  <a:pt x="1181" y="0"/>
                </a:moveTo>
                <a:lnTo>
                  <a:pt x="0" y="82541"/>
                </a:lnTo>
              </a:path>
            </a:pathLst>
          </a:custGeom>
          <a:ln w="19052">
            <a:solidFill>
              <a:srgbClr val="E324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999451" y="7112000"/>
            <a:ext cx="1216025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00882B"/>
                </a:solidFill>
                <a:latin typeface="Gill Sans MT"/>
                <a:cs typeface="Gill Sans MT"/>
              </a:rPr>
              <a:t>Recovery </a:t>
            </a:r>
            <a:r>
              <a:rPr sz="1000" spc="-10" dirty="0">
                <a:solidFill>
                  <a:srgbClr val="00882B"/>
                </a:solidFill>
                <a:latin typeface="Gill Sans MT"/>
                <a:cs typeface="Gill Sans MT"/>
              </a:rPr>
              <a:t>from</a:t>
            </a:r>
            <a:r>
              <a:rPr sz="1000" spc="-20" dirty="0">
                <a:solidFill>
                  <a:srgbClr val="00882B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surgery</a:t>
            </a:r>
            <a:endParaRPr sz="1000" dirty="0">
              <a:latin typeface="Gill Sans MT"/>
              <a:cs typeface="Gill Sans MT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885027" y="7004286"/>
            <a:ext cx="1468755" cy="635"/>
          </a:xfrm>
          <a:custGeom>
            <a:avLst/>
            <a:gdLst/>
            <a:ahLst/>
            <a:cxnLst/>
            <a:rect l="l" t="t" r="r" b="b"/>
            <a:pathLst>
              <a:path w="1468754" h="634">
                <a:moveTo>
                  <a:pt x="1468189" y="14"/>
                </a:moveTo>
                <a:lnTo>
                  <a:pt x="1455488" y="18"/>
                </a:lnTo>
                <a:lnTo>
                  <a:pt x="12700" y="0"/>
                </a:lnTo>
                <a:lnTo>
                  <a:pt x="0" y="3"/>
                </a:lnTo>
              </a:path>
            </a:pathLst>
          </a:custGeom>
          <a:ln w="25400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43496" y="6943331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20">
                <a:moveTo>
                  <a:pt x="0" y="0"/>
                </a:moveTo>
                <a:lnTo>
                  <a:pt x="0" y="121920"/>
                </a:lnTo>
                <a:lnTo>
                  <a:pt x="6096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88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333771" y="6943331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20">
                <a:moveTo>
                  <a:pt x="60960" y="0"/>
                </a:moveTo>
                <a:lnTo>
                  <a:pt x="0" y="60960"/>
                </a:lnTo>
                <a:lnTo>
                  <a:pt x="60960" y="121920"/>
                </a:lnTo>
                <a:lnTo>
                  <a:pt x="60960" y="0"/>
                </a:lnTo>
                <a:close/>
              </a:path>
            </a:pathLst>
          </a:custGeom>
          <a:solidFill>
            <a:srgbClr val="0088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378200" y="7023151"/>
            <a:ext cx="72390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 marR="5080" indent="-101600">
              <a:lnSpc>
                <a:spcPct val="108300"/>
              </a:lnSpc>
            </a:pP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Baseline</a:t>
            </a:r>
            <a:r>
              <a:rPr sz="1000" spc="-100" dirty="0">
                <a:solidFill>
                  <a:srgbClr val="00882B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ECG  </a:t>
            </a:r>
            <a:r>
              <a:rPr sz="1000" spc="-5" dirty="0">
                <a:solidFill>
                  <a:srgbClr val="00882B"/>
                </a:solidFill>
                <a:latin typeface="Gill Sans MT"/>
                <a:cs typeface="Gill Sans MT"/>
              </a:rPr>
              <a:t>recording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92600" y="7112000"/>
            <a:ext cx="3369310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ECG and BP </a:t>
            </a:r>
            <a:r>
              <a:rPr sz="1000" spc="-5" dirty="0">
                <a:solidFill>
                  <a:srgbClr val="00882B"/>
                </a:solidFill>
                <a:latin typeface="Gill Sans MT"/>
                <a:cs typeface="Gill Sans MT"/>
              </a:rPr>
              <a:t>recording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during </a:t>
            </a:r>
            <a:r>
              <a:rPr sz="1000" spc="-5" dirty="0">
                <a:solidFill>
                  <a:srgbClr val="00882B"/>
                </a:solidFill>
                <a:latin typeface="Gill Sans MT"/>
                <a:cs typeface="Gill Sans MT"/>
              </a:rPr>
              <a:t>initiation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and </a:t>
            </a:r>
            <a:r>
              <a:rPr sz="1000" spc="-5" dirty="0">
                <a:solidFill>
                  <a:srgbClr val="00882B"/>
                </a:solidFill>
                <a:latin typeface="Gill Sans MT"/>
                <a:cs typeface="Gill Sans MT"/>
              </a:rPr>
              <a:t>development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of</a:t>
            </a:r>
            <a:r>
              <a:rPr sz="1000" spc="-75" dirty="0">
                <a:solidFill>
                  <a:srgbClr val="00882B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DHF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459331" y="7004287"/>
            <a:ext cx="552450" cy="0"/>
          </a:xfrm>
          <a:custGeom>
            <a:avLst/>
            <a:gdLst/>
            <a:ahLst/>
            <a:cxnLst/>
            <a:rect l="l" t="t" r="r" b="b"/>
            <a:pathLst>
              <a:path w="552450">
                <a:moveTo>
                  <a:pt x="552415" y="8"/>
                </a:moveTo>
                <a:lnTo>
                  <a:pt x="539715" y="12"/>
                </a:lnTo>
                <a:lnTo>
                  <a:pt x="12700" y="9"/>
                </a:lnTo>
                <a:lnTo>
                  <a:pt x="0" y="0"/>
                </a:lnTo>
              </a:path>
            </a:pathLst>
          </a:custGeom>
          <a:ln w="25400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17809" y="6943331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20">
                <a:moveTo>
                  <a:pt x="0" y="0"/>
                </a:moveTo>
                <a:lnTo>
                  <a:pt x="0" y="121920"/>
                </a:lnTo>
                <a:lnTo>
                  <a:pt x="6096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88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992309" y="6943331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20">
                <a:moveTo>
                  <a:pt x="60960" y="0"/>
                </a:moveTo>
                <a:lnTo>
                  <a:pt x="0" y="60960"/>
                </a:lnTo>
                <a:lnTo>
                  <a:pt x="60960" y="121920"/>
                </a:lnTo>
                <a:lnTo>
                  <a:pt x="60960" y="0"/>
                </a:lnTo>
                <a:close/>
              </a:path>
            </a:pathLst>
          </a:custGeom>
          <a:solidFill>
            <a:srgbClr val="0088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17877" y="7004291"/>
            <a:ext cx="5106670" cy="635"/>
          </a:xfrm>
          <a:custGeom>
            <a:avLst/>
            <a:gdLst/>
            <a:ahLst/>
            <a:cxnLst/>
            <a:rect l="l" t="t" r="r" b="b"/>
            <a:pathLst>
              <a:path w="5106670" h="634">
                <a:moveTo>
                  <a:pt x="5106543" y="37"/>
                </a:moveTo>
                <a:lnTo>
                  <a:pt x="5093842" y="40"/>
                </a:lnTo>
                <a:lnTo>
                  <a:pt x="12700" y="0"/>
                </a:lnTo>
                <a:lnTo>
                  <a:pt x="0" y="3"/>
                </a:lnTo>
              </a:path>
            </a:pathLst>
          </a:custGeom>
          <a:ln w="25400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76346" y="6943331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20">
                <a:moveTo>
                  <a:pt x="0" y="0"/>
                </a:moveTo>
                <a:lnTo>
                  <a:pt x="0" y="121920"/>
                </a:lnTo>
                <a:lnTo>
                  <a:pt x="6096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0088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204949" y="6943332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59" h="121920">
                <a:moveTo>
                  <a:pt x="60959" y="0"/>
                </a:moveTo>
                <a:lnTo>
                  <a:pt x="0" y="60960"/>
                </a:lnTo>
                <a:lnTo>
                  <a:pt x="60959" y="121920"/>
                </a:lnTo>
                <a:lnTo>
                  <a:pt x="60959" y="0"/>
                </a:lnTo>
                <a:close/>
              </a:path>
            </a:pathLst>
          </a:custGeom>
          <a:solidFill>
            <a:srgbClr val="0088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6C217D2-56EF-4A50-9374-8F7CBA82DBDA}"/>
              </a:ext>
            </a:extLst>
          </p:cNvPr>
          <p:cNvGrpSpPr/>
          <p:nvPr/>
        </p:nvGrpSpPr>
        <p:grpSpPr>
          <a:xfrm>
            <a:off x="3319109" y="2244089"/>
            <a:ext cx="453462" cy="121920"/>
            <a:chOff x="3197763" y="2244089"/>
            <a:chExt cx="453462" cy="121920"/>
          </a:xfrm>
        </p:grpSpPr>
        <p:sp>
          <p:nvSpPr>
            <p:cNvPr id="37" name="object 37"/>
            <p:cNvSpPr/>
            <p:nvPr/>
          </p:nvSpPr>
          <p:spPr>
            <a:xfrm>
              <a:off x="3239283" y="2305046"/>
              <a:ext cx="370840" cy="0"/>
            </a:xfrm>
            <a:custGeom>
              <a:avLst/>
              <a:gdLst/>
              <a:ahLst/>
              <a:cxnLst/>
              <a:rect l="l" t="t" r="r" b="b"/>
              <a:pathLst>
                <a:path w="370839">
                  <a:moveTo>
                    <a:pt x="370416" y="4"/>
                  </a:moveTo>
                  <a:lnTo>
                    <a:pt x="357716" y="7"/>
                  </a:lnTo>
                  <a:lnTo>
                    <a:pt x="12700" y="0"/>
                  </a:lnTo>
                  <a:lnTo>
                    <a:pt x="0" y="3"/>
                  </a:lnTo>
                </a:path>
              </a:pathLst>
            </a:custGeom>
            <a:ln w="25400">
              <a:solidFill>
                <a:srgbClr val="C3971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197763" y="2244089"/>
              <a:ext cx="60960" cy="121920"/>
            </a:xfrm>
            <a:custGeom>
              <a:avLst/>
              <a:gdLst/>
              <a:ahLst/>
              <a:cxnLst/>
              <a:rect l="l" t="t" r="r" b="b"/>
              <a:pathLst>
                <a:path w="60960" h="121919">
                  <a:moveTo>
                    <a:pt x="0" y="0"/>
                  </a:moveTo>
                  <a:lnTo>
                    <a:pt x="0" y="121920"/>
                  </a:lnTo>
                  <a:lnTo>
                    <a:pt x="60960" y="609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397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590265" y="2244089"/>
              <a:ext cx="60960" cy="121920"/>
            </a:xfrm>
            <a:custGeom>
              <a:avLst/>
              <a:gdLst/>
              <a:ahLst/>
              <a:cxnLst/>
              <a:rect l="l" t="t" r="r" b="b"/>
              <a:pathLst>
                <a:path w="60960" h="121919">
                  <a:moveTo>
                    <a:pt x="60960" y="0"/>
                  </a:moveTo>
                  <a:lnTo>
                    <a:pt x="0" y="60960"/>
                  </a:lnTo>
                  <a:lnTo>
                    <a:pt x="60960" y="12192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C3971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6896100" y="2068736"/>
            <a:ext cx="83185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8900">
              <a:lnSpc>
                <a:spcPts val="1100"/>
              </a:lnSpc>
            </a:pPr>
            <a:r>
              <a:rPr sz="1000" dirty="0">
                <a:solidFill>
                  <a:srgbClr val="C3971A"/>
                </a:solidFill>
                <a:latin typeface="Gill Sans MT"/>
                <a:cs typeface="Gill Sans MT"/>
              </a:rPr>
              <a:t>+ </a:t>
            </a:r>
            <a:r>
              <a:rPr sz="1000" spc="-20" dirty="0">
                <a:solidFill>
                  <a:srgbClr val="C3971A"/>
                </a:solidFill>
                <a:latin typeface="Gill Sans MT"/>
                <a:cs typeface="Gill Sans MT"/>
              </a:rPr>
              <a:t>Tamoxifen  </a:t>
            </a:r>
            <a:endParaRPr sz="1000" dirty="0">
              <a:latin typeface="Gill Sans MT"/>
              <a:cs typeface="Gill Sans MT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982549" y="2305045"/>
            <a:ext cx="4219575" cy="0"/>
          </a:xfrm>
          <a:custGeom>
            <a:avLst/>
            <a:gdLst/>
            <a:ahLst/>
            <a:cxnLst/>
            <a:rect l="l" t="t" r="r" b="b"/>
            <a:pathLst>
              <a:path w="4219575">
                <a:moveTo>
                  <a:pt x="4219505" y="5"/>
                </a:moveTo>
                <a:lnTo>
                  <a:pt x="4206804" y="9"/>
                </a:lnTo>
                <a:lnTo>
                  <a:pt x="12700" y="9"/>
                </a:lnTo>
                <a:lnTo>
                  <a:pt x="0" y="0"/>
                </a:lnTo>
              </a:path>
            </a:pathLst>
          </a:custGeom>
          <a:ln w="25400">
            <a:solidFill>
              <a:srgbClr val="C3971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941029" y="2244089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19">
                <a:moveTo>
                  <a:pt x="0" y="0"/>
                </a:moveTo>
                <a:lnTo>
                  <a:pt x="0" y="121920"/>
                </a:lnTo>
                <a:lnTo>
                  <a:pt x="6096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C397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182621" y="2244089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59" h="121919">
                <a:moveTo>
                  <a:pt x="60959" y="0"/>
                </a:moveTo>
                <a:lnTo>
                  <a:pt x="0" y="60960"/>
                </a:lnTo>
                <a:lnTo>
                  <a:pt x="60959" y="121920"/>
                </a:lnTo>
                <a:lnTo>
                  <a:pt x="60959" y="0"/>
                </a:lnTo>
                <a:close/>
              </a:path>
            </a:pathLst>
          </a:custGeom>
          <a:solidFill>
            <a:srgbClr val="C397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853516" y="3915283"/>
            <a:ext cx="1196975" cy="449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100"/>
              </a:lnSpc>
            </a:pPr>
            <a:r>
              <a:rPr sz="1000" spc="10" dirty="0">
                <a:latin typeface="Times New Roman"/>
                <a:cs typeface="Times New Roman"/>
              </a:rPr>
              <a:t>control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littermate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mice  </a:t>
            </a:r>
            <a:r>
              <a:rPr sz="1000" spc="45" dirty="0">
                <a:latin typeface="Times New Roman"/>
                <a:cs typeface="Times New Roman"/>
              </a:rPr>
              <a:t>n</a:t>
            </a:r>
            <a:r>
              <a:rPr sz="1000" spc="-16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= </a:t>
            </a:r>
            <a:r>
              <a:rPr sz="1000" spc="-20" dirty="0"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1080"/>
              </a:lnSpc>
            </a:pPr>
            <a:r>
              <a:rPr sz="1000" spc="15" dirty="0">
                <a:latin typeface="Times New Roman"/>
                <a:cs typeface="Times New Roman"/>
              </a:rPr>
              <a:t>or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97051" y="4334509"/>
            <a:ext cx="250190" cy="125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-5" dirty="0">
                <a:latin typeface="Times New Roman"/>
                <a:cs typeface="Times New Roman"/>
              </a:rPr>
              <a:t>CreER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50227" y="4352264"/>
            <a:ext cx="1403350" cy="292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9750" marR="5080" indent="-527685">
              <a:lnSpc>
                <a:spcPts val="1019"/>
              </a:lnSpc>
              <a:tabLst>
                <a:tab pos="612140" algn="l"/>
              </a:tabLst>
            </a:pPr>
            <a:r>
              <a:rPr sz="1500" spc="-15" baseline="5555" dirty="0">
                <a:latin typeface="Times New Roman"/>
                <a:cs typeface="Times New Roman"/>
              </a:rPr>
              <a:t>Cx</a:t>
            </a:r>
            <a:r>
              <a:rPr sz="650" spc="-10" dirty="0">
                <a:latin typeface="Times New Roman"/>
                <a:cs typeface="Times New Roman"/>
              </a:rPr>
              <a:t>3</a:t>
            </a:r>
            <a:r>
              <a:rPr sz="1500" spc="-15" baseline="5555" dirty="0">
                <a:latin typeface="Times New Roman"/>
                <a:cs typeface="Times New Roman"/>
              </a:rPr>
              <a:t>cr1		</a:t>
            </a:r>
            <a:r>
              <a:rPr sz="1500" spc="7" baseline="5555" dirty="0">
                <a:latin typeface="Times New Roman"/>
                <a:cs typeface="Times New Roman"/>
              </a:rPr>
              <a:t>conditional</a:t>
            </a:r>
            <a:r>
              <a:rPr sz="1500" spc="-127" baseline="5555" dirty="0">
                <a:latin typeface="Times New Roman"/>
                <a:cs typeface="Times New Roman"/>
              </a:rPr>
              <a:t> </a:t>
            </a:r>
            <a:r>
              <a:rPr sz="1500" spc="-112" baseline="5555" dirty="0">
                <a:latin typeface="Times New Roman"/>
                <a:cs typeface="Times New Roman"/>
              </a:rPr>
              <a:t>KO </a:t>
            </a:r>
            <a:r>
              <a:rPr sz="1500" spc="7" baseline="5555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n</a:t>
            </a:r>
            <a:r>
              <a:rPr sz="1000" spc="-165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= </a:t>
            </a:r>
            <a:r>
              <a:rPr sz="1000" spc="-20" dirty="0">
                <a:latin typeface="Times New Roman"/>
                <a:cs typeface="Times New Roman"/>
              </a:rPr>
              <a:t>10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089440" y="2857500"/>
            <a:ext cx="327469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C82506"/>
                </a:solidFill>
                <a:latin typeface="Gill Sans MT"/>
                <a:cs typeface="Gill Sans MT"/>
              </a:rPr>
              <a:t>L-NAME </a:t>
            </a:r>
            <a:r>
              <a:rPr sz="1000" dirty="0">
                <a:solidFill>
                  <a:srgbClr val="C82506"/>
                </a:solidFill>
                <a:latin typeface="Gill Sans MT"/>
                <a:cs typeface="Gill Sans MT"/>
              </a:rPr>
              <a:t>drinking </a:t>
            </a:r>
            <a:r>
              <a:rPr sz="1000" spc="-5" dirty="0">
                <a:solidFill>
                  <a:srgbClr val="C82506"/>
                </a:solidFill>
                <a:latin typeface="Gill Sans MT"/>
                <a:cs typeface="Gill Sans MT"/>
              </a:rPr>
              <a:t>water/HFD </a:t>
            </a:r>
            <a:r>
              <a:rPr sz="1000" dirty="0">
                <a:solidFill>
                  <a:srgbClr val="C82506"/>
                </a:solidFill>
                <a:latin typeface="Gill Sans MT"/>
                <a:cs typeface="Gill Sans MT"/>
              </a:rPr>
              <a:t>or drinking</a:t>
            </a:r>
            <a:r>
              <a:rPr sz="1000" spc="-110" dirty="0">
                <a:solidFill>
                  <a:srgbClr val="C82506"/>
                </a:solidFill>
                <a:latin typeface="Gill Sans MT"/>
                <a:cs typeface="Gill Sans MT"/>
              </a:rPr>
              <a:t> </a:t>
            </a:r>
            <a:r>
              <a:rPr sz="1000" spc="-5" dirty="0">
                <a:solidFill>
                  <a:srgbClr val="C82506"/>
                </a:solidFill>
                <a:latin typeface="Gill Sans MT"/>
                <a:cs typeface="Gill Sans MT"/>
              </a:rPr>
              <a:t>water/chow</a:t>
            </a:r>
            <a:endParaRPr sz="1000" dirty="0">
              <a:latin typeface="Gill Sans MT"/>
              <a:cs typeface="Gill Sans MT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1844702" y="3722536"/>
            <a:ext cx="635" cy="127635"/>
          </a:xfrm>
          <a:custGeom>
            <a:avLst/>
            <a:gdLst/>
            <a:ahLst/>
            <a:cxnLst/>
            <a:rect l="l" t="t" r="r" b="b"/>
            <a:pathLst>
              <a:path w="635" h="127635">
                <a:moveTo>
                  <a:pt x="73" y="0"/>
                </a:moveTo>
                <a:lnTo>
                  <a:pt x="0" y="127018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136802" y="3722536"/>
            <a:ext cx="635" cy="127635"/>
          </a:xfrm>
          <a:custGeom>
            <a:avLst/>
            <a:gdLst/>
            <a:ahLst/>
            <a:cxnLst/>
            <a:rect l="l" t="t" r="r" b="b"/>
            <a:pathLst>
              <a:path w="635" h="127635">
                <a:moveTo>
                  <a:pt x="73" y="0"/>
                </a:moveTo>
                <a:lnTo>
                  <a:pt x="0" y="127018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89062" y="3308910"/>
            <a:ext cx="25400" cy="99695"/>
          </a:xfrm>
          <a:custGeom>
            <a:avLst/>
            <a:gdLst/>
            <a:ahLst/>
            <a:cxnLst/>
            <a:rect l="l" t="t" r="r" b="b"/>
            <a:pathLst>
              <a:path w="25400" h="99695">
                <a:moveTo>
                  <a:pt x="0" y="0"/>
                </a:moveTo>
                <a:lnTo>
                  <a:pt x="24809" y="99078"/>
                </a:lnTo>
              </a:path>
            </a:pathLst>
          </a:custGeom>
          <a:ln w="19050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719274" y="3361097"/>
            <a:ext cx="128905" cy="69215"/>
          </a:xfrm>
          <a:custGeom>
            <a:avLst/>
            <a:gdLst/>
            <a:ahLst/>
            <a:cxnLst/>
            <a:rect l="l" t="t" r="r" b="b"/>
            <a:pathLst>
              <a:path w="128905" h="69214">
                <a:moveTo>
                  <a:pt x="128359" y="69208"/>
                </a:moveTo>
                <a:lnTo>
                  <a:pt x="0" y="0"/>
                </a:lnTo>
              </a:path>
            </a:pathLst>
          </a:custGeom>
          <a:ln w="19050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70573" y="3392813"/>
            <a:ext cx="1270" cy="71755"/>
          </a:xfrm>
          <a:custGeom>
            <a:avLst/>
            <a:gdLst/>
            <a:ahLst/>
            <a:cxnLst/>
            <a:rect l="l" t="t" r="r" b="b"/>
            <a:pathLst>
              <a:path w="1269" h="71754">
                <a:moveTo>
                  <a:pt x="0" y="71306"/>
                </a:moveTo>
                <a:lnTo>
                  <a:pt x="137" y="61779"/>
                </a:lnTo>
                <a:lnTo>
                  <a:pt x="1016" y="0"/>
                </a:lnTo>
              </a:path>
            </a:pathLst>
          </a:custGeom>
          <a:ln w="19050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21184" y="3441186"/>
            <a:ext cx="99060" cy="83820"/>
          </a:xfrm>
          <a:custGeom>
            <a:avLst/>
            <a:gdLst/>
            <a:ahLst/>
            <a:cxnLst/>
            <a:rect l="l" t="t" r="r" b="b"/>
            <a:pathLst>
              <a:path w="99060" h="83820">
                <a:moveTo>
                  <a:pt x="0" y="0"/>
                </a:moveTo>
                <a:lnTo>
                  <a:pt x="48343" y="83250"/>
                </a:lnTo>
                <a:lnTo>
                  <a:pt x="99049" y="1417"/>
                </a:lnTo>
              </a:path>
            </a:pathLst>
          </a:custGeom>
          <a:ln w="19052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69527" y="3441895"/>
            <a:ext cx="1270" cy="82550"/>
          </a:xfrm>
          <a:custGeom>
            <a:avLst/>
            <a:gdLst/>
            <a:ahLst/>
            <a:cxnLst/>
            <a:rect l="l" t="t" r="r" b="b"/>
            <a:pathLst>
              <a:path w="1269" h="82550">
                <a:moveTo>
                  <a:pt x="1181" y="0"/>
                </a:moveTo>
                <a:lnTo>
                  <a:pt x="0" y="82541"/>
                </a:lnTo>
              </a:path>
            </a:pathLst>
          </a:custGeom>
          <a:ln w="19052">
            <a:solidFill>
              <a:srgbClr val="0088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09491" y="3722536"/>
            <a:ext cx="635" cy="127635"/>
          </a:xfrm>
          <a:custGeom>
            <a:avLst/>
            <a:gdLst/>
            <a:ahLst/>
            <a:cxnLst/>
            <a:rect l="l" t="t" r="r" b="b"/>
            <a:pathLst>
              <a:path w="635" h="127635">
                <a:moveTo>
                  <a:pt x="73" y="0"/>
                </a:moveTo>
                <a:lnTo>
                  <a:pt x="0" y="127018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1611236" y="2806700"/>
            <a:ext cx="802005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Implantation</a:t>
            </a:r>
            <a:r>
              <a:rPr sz="1000" spc="-105" dirty="0">
                <a:solidFill>
                  <a:srgbClr val="00882B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of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569478" y="2933700"/>
            <a:ext cx="885190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telemetry</a:t>
            </a:r>
            <a:r>
              <a:rPr sz="1000" spc="-100" dirty="0">
                <a:solidFill>
                  <a:srgbClr val="00882B"/>
                </a:solidFill>
                <a:latin typeface="Gill Sans MT"/>
                <a:cs typeface="Gill Sans MT"/>
              </a:rPr>
              <a:t> </a:t>
            </a: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device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391742" y="3093085"/>
            <a:ext cx="1240790" cy="25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5725">
              <a:lnSpc>
                <a:spcPts val="900"/>
              </a:lnSpc>
            </a:pPr>
            <a:r>
              <a:rPr sz="900" b="1" spc="-40" dirty="0">
                <a:solidFill>
                  <a:srgbClr val="00882B"/>
                </a:solidFill>
                <a:latin typeface="Palatino Linotype"/>
                <a:cs typeface="Palatino Linotype"/>
              </a:rPr>
              <a:t>Anesthesia: </a:t>
            </a:r>
            <a:r>
              <a:rPr sz="900" spc="10" dirty="0">
                <a:solidFill>
                  <a:srgbClr val="00882B"/>
                </a:solidFill>
                <a:latin typeface="Garamond"/>
                <a:cs typeface="Garamond"/>
              </a:rPr>
              <a:t>Isoflurane  </a:t>
            </a:r>
            <a:r>
              <a:rPr sz="900" spc="5" dirty="0">
                <a:solidFill>
                  <a:srgbClr val="00882B"/>
                </a:solidFill>
                <a:latin typeface="Garamond"/>
                <a:cs typeface="Garamond"/>
              </a:rPr>
              <a:t>(1-4% </a:t>
            </a:r>
            <a:r>
              <a:rPr sz="900" spc="20" dirty="0">
                <a:solidFill>
                  <a:srgbClr val="00882B"/>
                </a:solidFill>
                <a:latin typeface="Garamond"/>
                <a:cs typeface="Garamond"/>
              </a:rPr>
              <a:t>mixed with</a:t>
            </a:r>
            <a:r>
              <a:rPr sz="900" spc="-130" dirty="0">
                <a:solidFill>
                  <a:srgbClr val="00882B"/>
                </a:solidFill>
                <a:latin typeface="Garamond"/>
                <a:cs typeface="Garamond"/>
              </a:rPr>
              <a:t> </a:t>
            </a:r>
            <a:r>
              <a:rPr sz="900" spc="20" dirty="0">
                <a:solidFill>
                  <a:srgbClr val="00882B"/>
                </a:solidFill>
                <a:latin typeface="Garamond"/>
                <a:cs typeface="Garamond"/>
              </a:rPr>
              <a:t>oxygen)</a:t>
            </a:r>
            <a:endParaRPr sz="900" dirty="0">
              <a:latin typeface="Garamond"/>
              <a:cs typeface="Garamond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638300" y="3568700"/>
            <a:ext cx="1134745" cy="169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00882B"/>
                </a:solidFill>
                <a:latin typeface="Gill Sans MT"/>
                <a:cs typeface="Gill Sans MT"/>
              </a:rPr>
              <a:t>d-14  </a:t>
            </a:r>
            <a:r>
              <a:rPr sz="1000" dirty="0">
                <a:latin typeface="Gill Sans MT"/>
                <a:cs typeface="Gill Sans MT"/>
              </a:rPr>
              <a:t>d-13 d-12</a:t>
            </a:r>
            <a:r>
              <a:rPr sz="1000" spc="180" dirty="0">
                <a:latin typeface="Gill Sans MT"/>
                <a:cs typeface="Gill Sans MT"/>
              </a:rPr>
              <a:t> </a:t>
            </a:r>
            <a:r>
              <a:rPr sz="1000" dirty="0">
                <a:latin typeface="Gill Sans MT"/>
                <a:cs typeface="Gill Sans MT"/>
              </a:rPr>
              <a:t>d-11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2693900" y="3720572"/>
            <a:ext cx="0" cy="131445"/>
          </a:xfrm>
          <a:custGeom>
            <a:avLst/>
            <a:gdLst/>
            <a:ahLst/>
            <a:cxnLst/>
            <a:rect l="l" t="t" r="r" b="b"/>
            <a:pathLst>
              <a:path h="131445">
                <a:moveTo>
                  <a:pt x="0" y="0"/>
                </a:moveTo>
                <a:lnTo>
                  <a:pt x="3" y="130944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316115" y="3720572"/>
            <a:ext cx="0" cy="131445"/>
          </a:xfrm>
          <a:custGeom>
            <a:avLst/>
            <a:gdLst/>
            <a:ahLst/>
            <a:cxnLst/>
            <a:rect l="l" t="t" r="r" b="b"/>
            <a:pathLst>
              <a:path h="131445">
                <a:moveTo>
                  <a:pt x="0" y="0"/>
                </a:moveTo>
                <a:lnTo>
                  <a:pt x="3" y="130944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55472" y="3720572"/>
            <a:ext cx="0" cy="131445"/>
          </a:xfrm>
          <a:custGeom>
            <a:avLst/>
            <a:gdLst/>
            <a:ahLst/>
            <a:cxnLst/>
            <a:rect l="l" t="t" r="r" b="b"/>
            <a:pathLst>
              <a:path h="131445">
                <a:moveTo>
                  <a:pt x="0" y="0"/>
                </a:moveTo>
                <a:lnTo>
                  <a:pt x="3" y="130944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944472" y="3720572"/>
            <a:ext cx="0" cy="131445"/>
          </a:xfrm>
          <a:custGeom>
            <a:avLst/>
            <a:gdLst/>
            <a:ahLst/>
            <a:cxnLst/>
            <a:rect l="l" t="t" r="r" b="b"/>
            <a:pathLst>
              <a:path h="131445">
                <a:moveTo>
                  <a:pt x="0" y="0"/>
                </a:moveTo>
                <a:lnTo>
                  <a:pt x="3" y="130944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64287" y="3720572"/>
            <a:ext cx="0" cy="131445"/>
          </a:xfrm>
          <a:custGeom>
            <a:avLst/>
            <a:gdLst/>
            <a:ahLst/>
            <a:cxnLst/>
            <a:rect l="l" t="t" r="r" b="b"/>
            <a:pathLst>
              <a:path h="131445">
                <a:moveTo>
                  <a:pt x="0" y="0"/>
                </a:moveTo>
                <a:lnTo>
                  <a:pt x="3" y="130944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245599" y="3720572"/>
            <a:ext cx="0" cy="131445"/>
          </a:xfrm>
          <a:custGeom>
            <a:avLst/>
            <a:gdLst/>
            <a:ahLst/>
            <a:cxnLst/>
            <a:rect l="l" t="t" r="r" b="b"/>
            <a:pathLst>
              <a:path h="131445">
                <a:moveTo>
                  <a:pt x="0" y="0"/>
                </a:moveTo>
                <a:lnTo>
                  <a:pt x="3" y="130944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180080" y="2068736"/>
            <a:ext cx="73152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80"/>
              </a:lnSpc>
            </a:pPr>
            <a:r>
              <a:rPr lang="en-US" sz="1500" spc="-7" baseline="-5555" dirty="0">
                <a:solidFill>
                  <a:srgbClr val="0056D6"/>
                </a:solidFill>
                <a:latin typeface="Gill Sans MT"/>
                <a:cs typeface="Gill Sans MT"/>
              </a:rPr>
              <a:t> </a:t>
            </a:r>
            <a:r>
              <a:rPr lang="en-US" sz="1000" dirty="0">
                <a:solidFill>
                  <a:srgbClr val="C3971A"/>
                </a:solidFill>
                <a:latin typeface="Gill Sans MT"/>
                <a:cs typeface="Gill Sans MT"/>
              </a:rPr>
              <a:t>+ </a:t>
            </a:r>
            <a:r>
              <a:rPr lang="en-US" sz="1000" spc="-20" dirty="0">
                <a:solidFill>
                  <a:srgbClr val="C3971A"/>
                </a:solidFill>
                <a:latin typeface="Gill Sans MT"/>
                <a:cs typeface="Gill Sans MT"/>
              </a:rPr>
              <a:t>Tamoxifen</a:t>
            </a:r>
            <a:endParaRPr lang="en-US" sz="1000" dirty="0">
              <a:latin typeface="Gill Sans MT"/>
              <a:cs typeface="Gill Sans MT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1764860" y="2745735"/>
            <a:ext cx="943610" cy="0"/>
          </a:xfrm>
          <a:custGeom>
            <a:avLst/>
            <a:gdLst/>
            <a:ahLst/>
            <a:cxnLst/>
            <a:rect l="l" t="t" r="r" b="b"/>
            <a:pathLst>
              <a:path w="943610">
                <a:moveTo>
                  <a:pt x="943313" y="3"/>
                </a:moveTo>
                <a:lnTo>
                  <a:pt x="930613" y="7"/>
                </a:lnTo>
                <a:lnTo>
                  <a:pt x="12700" y="9"/>
                </a:lnTo>
                <a:lnTo>
                  <a:pt x="0" y="0"/>
                </a:lnTo>
              </a:path>
            </a:pathLst>
          </a:custGeom>
          <a:ln w="25400">
            <a:solidFill>
              <a:srgbClr val="3A88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723339" y="2684779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19">
                <a:moveTo>
                  <a:pt x="0" y="0"/>
                </a:moveTo>
                <a:lnTo>
                  <a:pt x="0" y="121920"/>
                </a:lnTo>
                <a:lnTo>
                  <a:pt x="60960" y="60960"/>
                </a:lnTo>
                <a:lnTo>
                  <a:pt x="0" y="0"/>
                </a:lnTo>
                <a:close/>
              </a:path>
            </a:pathLst>
          </a:custGeom>
          <a:solidFill>
            <a:srgbClr val="3A88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688741" y="2684779"/>
            <a:ext cx="60960" cy="121920"/>
          </a:xfrm>
          <a:custGeom>
            <a:avLst/>
            <a:gdLst/>
            <a:ahLst/>
            <a:cxnLst/>
            <a:rect l="l" t="t" r="r" b="b"/>
            <a:pathLst>
              <a:path w="60960" h="121919">
                <a:moveTo>
                  <a:pt x="60960" y="0"/>
                </a:moveTo>
                <a:lnTo>
                  <a:pt x="0" y="60960"/>
                </a:lnTo>
                <a:lnTo>
                  <a:pt x="60960" y="121920"/>
                </a:lnTo>
                <a:lnTo>
                  <a:pt x="60960" y="0"/>
                </a:lnTo>
                <a:close/>
              </a:path>
            </a:pathLst>
          </a:custGeom>
          <a:solidFill>
            <a:srgbClr val="3A88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278572" y="601182"/>
            <a:ext cx="5072380" cy="539115"/>
          </a:xfrm>
          <a:prstGeom prst="rect">
            <a:avLst/>
          </a:prstGeom>
          <a:ln w="12699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5085">
              <a:lnSpc>
                <a:spcPct val="100000"/>
              </a:lnSpc>
              <a:spcBef>
                <a:spcPts val="315"/>
              </a:spcBef>
            </a:pPr>
            <a:r>
              <a:rPr sz="1200" b="1" dirty="0">
                <a:latin typeface="Arial"/>
                <a:cs typeface="Arial"/>
              </a:rPr>
              <a:t>Experiment </a:t>
            </a:r>
            <a:r>
              <a:rPr sz="1200" b="1" spc="-5" dirty="0">
                <a:latin typeface="Arial"/>
                <a:cs typeface="Arial"/>
              </a:rPr>
              <a:t>1p: </a:t>
            </a:r>
            <a:r>
              <a:rPr sz="1200" b="1" dirty="0">
                <a:latin typeface="Arial"/>
                <a:cs typeface="Arial"/>
              </a:rPr>
              <a:t>Macrophage-specific </a:t>
            </a:r>
            <a:r>
              <a:rPr sz="1200" b="1" spc="-5" dirty="0">
                <a:latin typeface="Arial"/>
                <a:cs typeface="Arial"/>
              </a:rPr>
              <a:t>conditional knockout</a:t>
            </a:r>
            <a:r>
              <a:rPr sz="1200" b="1" spc="-7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studies</a:t>
            </a:r>
            <a:endParaRPr sz="1200">
              <a:latin typeface="Arial"/>
              <a:cs typeface="Arial"/>
            </a:endParaRPr>
          </a:p>
          <a:p>
            <a:pPr marL="45085">
              <a:lnSpc>
                <a:spcPct val="100000"/>
              </a:lnSpc>
              <a:spcBef>
                <a:spcPts val="455"/>
              </a:spcBef>
            </a:pPr>
            <a:r>
              <a:rPr sz="1200" b="1" dirty="0">
                <a:latin typeface="Arial"/>
                <a:cs typeface="Arial"/>
              </a:rPr>
              <a:t>using a two-hit </a:t>
            </a:r>
            <a:r>
              <a:rPr sz="1200" b="1" spc="-5" dirty="0">
                <a:latin typeface="Arial"/>
                <a:cs typeface="Arial"/>
              </a:rPr>
              <a:t>model </a:t>
            </a:r>
            <a:r>
              <a:rPr sz="1200" b="1" dirty="0">
                <a:latin typeface="Arial"/>
                <a:cs typeface="Arial"/>
              </a:rPr>
              <a:t>of diastolic</a:t>
            </a:r>
            <a:r>
              <a:rPr sz="1200" b="1" spc="-10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dysfunction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3517713" y="3698144"/>
            <a:ext cx="435654" cy="1640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64020" y="3725188"/>
            <a:ext cx="420134" cy="13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8343900" y="4161815"/>
            <a:ext cx="889635" cy="425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5"/>
              </a:lnSpc>
            </a:pPr>
            <a:r>
              <a:rPr sz="1000" b="1" spc="-25" dirty="0">
                <a:latin typeface="Palatino Linotype"/>
                <a:cs typeface="Palatino Linotype"/>
              </a:rPr>
              <a:t>Ex </a:t>
            </a:r>
            <a:r>
              <a:rPr sz="1000" b="1" spc="-65" dirty="0">
                <a:latin typeface="Palatino Linotype"/>
                <a:cs typeface="Palatino Linotype"/>
              </a:rPr>
              <a:t>vivo</a:t>
            </a:r>
            <a:r>
              <a:rPr sz="1000" b="1" spc="-95" dirty="0">
                <a:latin typeface="Palatino Linotype"/>
                <a:cs typeface="Palatino Linotype"/>
              </a:rPr>
              <a:t> </a:t>
            </a:r>
            <a:r>
              <a:rPr sz="1000" b="1" spc="-50" dirty="0">
                <a:latin typeface="Palatino Linotype"/>
                <a:cs typeface="Palatino Linotype"/>
              </a:rPr>
              <a:t>analysis: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1010"/>
              </a:lnSpc>
            </a:pPr>
            <a:r>
              <a:rPr sz="1000" b="1" dirty="0">
                <a:solidFill>
                  <a:srgbClr val="0000FF"/>
                </a:solidFill>
                <a:latin typeface="Palatino Linotype"/>
                <a:cs typeface="Palatino Linotype"/>
              </a:rPr>
              <a:t>1.</a:t>
            </a:r>
            <a:r>
              <a:rPr sz="1000" b="1" spc="-12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60" dirty="0">
                <a:solidFill>
                  <a:srgbClr val="0000FF"/>
                </a:solidFill>
                <a:latin typeface="Palatino Linotype"/>
                <a:cs typeface="Palatino Linotype"/>
              </a:rPr>
              <a:t>FACS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94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8343900" y="4533900"/>
            <a:ext cx="158496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dirty="0">
                <a:latin typeface="Garamond"/>
                <a:cs typeface="Garamond"/>
              </a:rPr>
              <a:t>CO</a:t>
            </a:r>
            <a:r>
              <a:rPr sz="900" baseline="-13888" dirty="0">
                <a:latin typeface="Garamond"/>
                <a:cs typeface="Garamond"/>
              </a:rPr>
              <a:t>2 </a:t>
            </a:r>
            <a:r>
              <a:rPr sz="900" spc="5" dirty="0">
                <a:latin typeface="Garamond"/>
                <a:cs typeface="Garamond"/>
              </a:rPr>
              <a:t>overdose,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9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8343900" y="4646739"/>
            <a:ext cx="1732914" cy="2286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20"/>
              </a:lnSpc>
            </a:pPr>
            <a:r>
              <a:rPr sz="1000" b="1" dirty="0">
                <a:solidFill>
                  <a:srgbClr val="0000FF"/>
                </a:solidFill>
                <a:latin typeface="Palatino Linotype"/>
                <a:cs typeface="Palatino Linotype"/>
              </a:rPr>
              <a:t>2.</a:t>
            </a:r>
            <a:r>
              <a:rPr sz="1000" b="1" spc="-10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Histology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15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90"/>
              </a:lnSpc>
            </a:pPr>
            <a:r>
              <a:rPr sz="900" dirty="0">
                <a:latin typeface="Garamond"/>
                <a:cs typeface="Garamond"/>
              </a:rPr>
              <a:t>CO2 </a:t>
            </a:r>
            <a:r>
              <a:rPr sz="900" spc="5" dirty="0">
                <a:latin typeface="Garamond"/>
                <a:cs typeface="Garamond"/>
              </a:rPr>
              <a:t>overdose,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9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  <a:p>
            <a:pPr marL="12700">
              <a:lnSpc>
                <a:spcPts val="1105"/>
              </a:lnSpc>
              <a:spcBef>
                <a:spcPts val="810"/>
              </a:spcBef>
            </a:pPr>
            <a:r>
              <a:rPr sz="1000" b="1" spc="-45" dirty="0">
                <a:latin typeface="Palatino Linotype"/>
                <a:cs typeface="Palatino Linotype"/>
              </a:rPr>
              <a:t>Imaging</a:t>
            </a:r>
            <a:r>
              <a:rPr sz="1000" b="1" spc="-95" dirty="0">
                <a:latin typeface="Palatino Linotype"/>
                <a:cs typeface="Palatino Linotype"/>
              </a:rPr>
              <a:t> </a:t>
            </a:r>
            <a:r>
              <a:rPr sz="1000" b="1" spc="-50" dirty="0">
                <a:latin typeface="Palatino Linotype"/>
                <a:cs typeface="Palatino Linotype"/>
              </a:rPr>
              <a:t>modules:</a:t>
            </a:r>
            <a:endParaRPr sz="1000">
              <a:latin typeface="Palatino Linotype"/>
              <a:cs typeface="Palatino Linotype"/>
            </a:endParaRPr>
          </a:p>
          <a:p>
            <a:pPr marL="135890" indent="-123189">
              <a:lnSpc>
                <a:spcPts val="1035"/>
              </a:lnSpc>
              <a:buAutoNum type="arabicPeriod"/>
              <a:tabLst>
                <a:tab pos="136525" algn="l"/>
              </a:tabLst>
            </a:pPr>
            <a:r>
              <a:rPr sz="1000" b="1" spc="-35" dirty="0">
                <a:solidFill>
                  <a:srgbClr val="0000FF"/>
                </a:solidFill>
                <a:latin typeface="Palatino Linotype"/>
                <a:cs typeface="Palatino Linotype"/>
              </a:rPr>
              <a:t>Cardiac</a:t>
            </a:r>
            <a:r>
              <a:rPr sz="1000" b="1" spc="-11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45" dirty="0">
                <a:solidFill>
                  <a:srgbClr val="0000FF"/>
                </a:solidFill>
                <a:latin typeface="Palatino Linotype"/>
                <a:cs typeface="Palatino Linotype"/>
              </a:rPr>
              <a:t>MRI: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25"/>
              </a:lnSpc>
            </a:pPr>
            <a:r>
              <a:rPr sz="900" b="1" spc="-40" dirty="0">
                <a:latin typeface="Palatino Linotype"/>
                <a:cs typeface="Palatino Linotype"/>
              </a:rPr>
              <a:t>Anesthesia: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55"/>
              </a:lnSpc>
            </a:pPr>
            <a:r>
              <a:rPr sz="900" dirty="0">
                <a:latin typeface="Times New Roman"/>
                <a:cs typeface="Times New Roman"/>
              </a:rPr>
              <a:t>Isoflurane </a:t>
            </a:r>
            <a:r>
              <a:rPr sz="900" spc="-15" dirty="0">
                <a:latin typeface="Times New Roman"/>
                <a:cs typeface="Times New Roman"/>
              </a:rPr>
              <a:t>(1-4% </a:t>
            </a:r>
            <a:r>
              <a:rPr sz="900" dirty="0">
                <a:latin typeface="Times New Roman"/>
                <a:cs typeface="Times New Roman"/>
              </a:rPr>
              <a:t>mixed with</a:t>
            </a:r>
            <a:r>
              <a:rPr sz="900" spc="-114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Times New Roman"/>
                <a:cs typeface="Times New Roman"/>
              </a:rPr>
              <a:t>oxygen)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965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10"/>
              </a:lnSpc>
            </a:pPr>
            <a:r>
              <a:rPr sz="900" spc="10" dirty="0">
                <a:latin typeface="Garamond"/>
                <a:cs typeface="Garamond"/>
              </a:rPr>
              <a:t>Isoflurane,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8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  <a:p>
            <a:pPr marL="135890" indent="-123189">
              <a:lnSpc>
                <a:spcPts val="1055"/>
              </a:lnSpc>
              <a:buAutoNum type="arabicPeriod" startAt="2"/>
              <a:tabLst>
                <a:tab pos="136525" algn="l"/>
              </a:tabLst>
            </a:pPr>
            <a:r>
              <a:rPr sz="1000" b="1" spc="-40" dirty="0">
                <a:solidFill>
                  <a:srgbClr val="0000FF"/>
                </a:solidFill>
                <a:latin typeface="Palatino Linotype"/>
                <a:cs typeface="Palatino Linotype"/>
              </a:rPr>
              <a:t>Echocardiography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1000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65"/>
              </a:lnSpc>
            </a:pPr>
            <a:r>
              <a:rPr sz="900" dirty="0">
                <a:latin typeface="Garamond"/>
                <a:cs typeface="Garamond"/>
              </a:rPr>
              <a:t>CO2 </a:t>
            </a:r>
            <a:r>
              <a:rPr sz="900" spc="5" dirty="0">
                <a:latin typeface="Garamond"/>
                <a:cs typeface="Garamond"/>
              </a:rPr>
              <a:t>overdose, </a:t>
            </a:r>
            <a:r>
              <a:rPr sz="900" spc="15" dirty="0">
                <a:latin typeface="Garamond"/>
                <a:cs typeface="Garamond"/>
              </a:rPr>
              <a:t>cervical</a:t>
            </a:r>
            <a:r>
              <a:rPr sz="900" spc="-95" dirty="0">
                <a:latin typeface="Garamond"/>
                <a:cs typeface="Garamond"/>
              </a:rPr>
              <a:t> </a:t>
            </a:r>
            <a:r>
              <a:rPr sz="900" spc="15" dirty="0">
                <a:latin typeface="Garamond"/>
                <a:cs typeface="Garamond"/>
              </a:rPr>
              <a:t>dislocation</a:t>
            </a:r>
            <a:endParaRPr sz="900">
              <a:latin typeface="Garamond"/>
              <a:cs typeface="Garamond"/>
            </a:endParaRPr>
          </a:p>
          <a:p>
            <a:pPr marL="135890" indent="-123189">
              <a:lnSpc>
                <a:spcPts val="1065"/>
              </a:lnSpc>
              <a:buAutoNum type="arabicPeriod" startAt="3"/>
              <a:tabLst>
                <a:tab pos="136525" algn="l"/>
              </a:tabLst>
            </a:pPr>
            <a:r>
              <a:rPr sz="1000" b="1" spc="-50" dirty="0">
                <a:solidFill>
                  <a:srgbClr val="0000FF"/>
                </a:solidFill>
                <a:latin typeface="Palatino Linotype"/>
                <a:cs typeface="Palatino Linotype"/>
              </a:rPr>
              <a:t>Hemodynamic</a:t>
            </a:r>
            <a:r>
              <a:rPr sz="1000" b="1" spc="-80" dirty="0">
                <a:solidFill>
                  <a:srgbClr val="0000FF"/>
                </a:solidFill>
                <a:latin typeface="Palatino Linotype"/>
                <a:cs typeface="Palatino Linotype"/>
              </a:rPr>
              <a:t> </a:t>
            </a:r>
            <a:r>
              <a:rPr sz="1000" b="1" spc="-45" dirty="0">
                <a:solidFill>
                  <a:srgbClr val="0000FF"/>
                </a:solidFill>
                <a:latin typeface="Palatino Linotype"/>
                <a:cs typeface="Palatino Linotype"/>
              </a:rPr>
              <a:t>measurement</a:t>
            </a:r>
            <a:endParaRPr sz="1000">
              <a:latin typeface="Palatino Linotype"/>
              <a:cs typeface="Palatino Linotype"/>
            </a:endParaRPr>
          </a:p>
          <a:p>
            <a:pPr marL="12700">
              <a:lnSpc>
                <a:spcPts val="980"/>
              </a:lnSpc>
            </a:pPr>
            <a:r>
              <a:rPr sz="900" b="1" spc="-40" dirty="0">
                <a:latin typeface="Palatino Linotype"/>
                <a:cs typeface="Palatino Linotype"/>
              </a:rPr>
              <a:t>Anesthesia: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985"/>
              </a:lnSpc>
            </a:pPr>
            <a:r>
              <a:rPr sz="900" spc="10" dirty="0">
                <a:latin typeface="Garamond"/>
                <a:cs typeface="Garamond"/>
              </a:rPr>
              <a:t>Isoflurane </a:t>
            </a:r>
            <a:r>
              <a:rPr sz="900" spc="5" dirty="0">
                <a:latin typeface="Garamond"/>
                <a:cs typeface="Garamond"/>
              </a:rPr>
              <a:t>(1-4% </a:t>
            </a:r>
            <a:r>
              <a:rPr sz="900" spc="20" dirty="0">
                <a:latin typeface="Garamond"/>
                <a:cs typeface="Garamond"/>
              </a:rPr>
              <a:t>mixed with</a:t>
            </a:r>
            <a:r>
              <a:rPr sz="900" spc="-140" dirty="0">
                <a:latin typeface="Garamond"/>
                <a:cs typeface="Garamond"/>
              </a:rPr>
              <a:t> </a:t>
            </a:r>
            <a:r>
              <a:rPr sz="900" spc="20" dirty="0">
                <a:latin typeface="Garamond"/>
                <a:cs typeface="Garamond"/>
              </a:rPr>
              <a:t>oxygen)</a:t>
            </a:r>
            <a:endParaRPr sz="900">
              <a:latin typeface="Garamond"/>
              <a:cs typeface="Garamond"/>
            </a:endParaRPr>
          </a:p>
          <a:p>
            <a:pPr marL="12700">
              <a:lnSpc>
                <a:spcPts val="965"/>
              </a:lnSpc>
            </a:pPr>
            <a:r>
              <a:rPr sz="900" b="1" spc="-35" dirty="0">
                <a:latin typeface="Palatino Linotype"/>
                <a:cs typeface="Palatino Linotype"/>
              </a:rPr>
              <a:t>Euthanasia:</a:t>
            </a:r>
            <a:endParaRPr sz="900">
              <a:latin typeface="Palatino Linotype"/>
              <a:cs typeface="Palatino Linotype"/>
            </a:endParaRPr>
          </a:p>
          <a:p>
            <a:pPr marL="12700">
              <a:lnSpc>
                <a:spcPts val="1005"/>
              </a:lnSpc>
            </a:pPr>
            <a:r>
              <a:rPr sz="900" spc="10" dirty="0">
                <a:latin typeface="Garamond"/>
                <a:cs typeface="Garamond"/>
              </a:rPr>
              <a:t>Isoflurane </a:t>
            </a:r>
            <a:r>
              <a:rPr sz="900" spc="5" dirty="0">
                <a:latin typeface="Garamond"/>
                <a:cs typeface="Garamond"/>
              </a:rPr>
              <a:t>overdose,</a:t>
            </a:r>
            <a:r>
              <a:rPr sz="900" spc="-60" dirty="0">
                <a:latin typeface="Garamond"/>
                <a:cs typeface="Garamond"/>
              </a:rPr>
              <a:t> </a:t>
            </a:r>
            <a:r>
              <a:rPr sz="900" spc="20" dirty="0">
                <a:latin typeface="Garamond"/>
                <a:cs typeface="Garamond"/>
              </a:rPr>
              <a:t>exsanguination</a:t>
            </a:r>
            <a:endParaRPr sz="900">
              <a:latin typeface="Garamond"/>
              <a:cs typeface="Garamond"/>
            </a:endParaRPr>
          </a:p>
        </p:txBody>
      </p:sp>
      <p:sp>
        <p:nvSpPr>
          <p:cNvPr id="77" name="object 58">
            <a:extLst>
              <a:ext uri="{FF2B5EF4-FFF2-40B4-BE49-F238E27FC236}">
                <a16:creationId xmlns:a16="http://schemas.microsoft.com/office/drawing/2014/main" id="{AA73A98A-38BC-4A3A-A348-6F432D892BE7}"/>
              </a:ext>
            </a:extLst>
          </p:cNvPr>
          <p:cNvSpPr txBox="1"/>
          <p:nvPr/>
        </p:nvSpPr>
        <p:spPr>
          <a:xfrm>
            <a:off x="1854200" y="7315200"/>
            <a:ext cx="1506526" cy="5806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5725" algn="ctr">
              <a:lnSpc>
                <a:spcPts val="900"/>
              </a:lnSpc>
            </a:pPr>
            <a:r>
              <a:rPr lang="en-US" sz="900" b="1" spc="-40" dirty="0">
                <a:solidFill>
                  <a:srgbClr val="00882B"/>
                </a:solidFill>
                <a:latin typeface="Palatino Linotype"/>
                <a:cs typeface="Palatino Linotype"/>
              </a:rPr>
              <a:t>Post-Operative Monitoring</a:t>
            </a:r>
            <a:r>
              <a:rPr sz="900" b="1" spc="-40" dirty="0">
                <a:solidFill>
                  <a:srgbClr val="00882B"/>
                </a:solidFill>
                <a:latin typeface="Palatino Linotype"/>
                <a:cs typeface="Palatino Linotype"/>
              </a:rPr>
              <a:t>: </a:t>
            </a:r>
            <a:r>
              <a:rPr lang="en-US" sz="900" b="1" spc="-40" dirty="0">
                <a:solidFill>
                  <a:srgbClr val="00882B"/>
                </a:solidFill>
                <a:latin typeface="Palatino Linotype"/>
                <a:cs typeface="Palatino Linotype"/>
              </a:rPr>
              <a:t>   </a:t>
            </a:r>
            <a:r>
              <a:rPr lang="en-US" sz="900" spc="10" dirty="0">
                <a:solidFill>
                  <a:srgbClr val="00882B"/>
                </a:solidFill>
                <a:latin typeface="Garamond"/>
                <a:cs typeface="Palatino Linotype"/>
              </a:rPr>
              <a:t>Twice daily for 3 days</a:t>
            </a:r>
          </a:p>
          <a:p>
            <a:pPr marL="12700" marR="5080" indent="85725" algn="ctr">
              <a:lnSpc>
                <a:spcPts val="900"/>
              </a:lnSpc>
            </a:pPr>
            <a:r>
              <a:rPr lang="en-US" sz="900" spc="10" dirty="0">
                <a:solidFill>
                  <a:srgbClr val="00882B"/>
                </a:solidFill>
                <a:latin typeface="Garamond"/>
                <a:cs typeface="Garamond"/>
              </a:rPr>
              <a:t>Daily for 14 days</a:t>
            </a:r>
          </a:p>
          <a:p>
            <a:pPr marL="12700" marR="5080" indent="85725" algn="ctr">
              <a:lnSpc>
                <a:spcPts val="900"/>
              </a:lnSpc>
            </a:pPr>
            <a:r>
              <a:rPr lang="en-US" sz="900" spc="10" dirty="0">
                <a:solidFill>
                  <a:srgbClr val="00882B"/>
                </a:solidFill>
                <a:latin typeface="Garamond"/>
                <a:cs typeface="Garamond"/>
              </a:rPr>
              <a:t>Twice weekly for remainder</a:t>
            </a:r>
          </a:p>
          <a:p>
            <a:pPr marL="12700" marR="5080" indent="85725" algn="ctr">
              <a:lnSpc>
                <a:spcPts val="900"/>
              </a:lnSpc>
            </a:pPr>
            <a:r>
              <a:rPr lang="en-US" sz="900" spc="10" dirty="0">
                <a:solidFill>
                  <a:srgbClr val="00882B"/>
                </a:solidFill>
                <a:latin typeface="Garamond"/>
                <a:cs typeface="Garamond"/>
              </a:rPr>
              <a:t>of protocol</a:t>
            </a:r>
            <a:endParaRPr sz="900" dirty="0">
              <a:latin typeface="Garamond"/>
              <a:cs typeface="Garamond"/>
            </a:endParaRPr>
          </a:p>
        </p:txBody>
      </p:sp>
      <p:sp>
        <p:nvSpPr>
          <p:cNvPr id="78" name="object 66">
            <a:extLst>
              <a:ext uri="{FF2B5EF4-FFF2-40B4-BE49-F238E27FC236}">
                <a16:creationId xmlns:a16="http://schemas.microsoft.com/office/drawing/2014/main" id="{CC0300C5-F88B-4980-8CDD-E51ECBFF8D0B}"/>
              </a:ext>
            </a:extLst>
          </p:cNvPr>
          <p:cNvSpPr txBox="1"/>
          <p:nvPr/>
        </p:nvSpPr>
        <p:spPr>
          <a:xfrm>
            <a:off x="1779465" y="2525936"/>
            <a:ext cx="914400" cy="151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80"/>
              </a:lnSpc>
            </a:pPr>
            <a:r>
              <a:rPr sz="1500" baseline="-5555" dirty="0">
                <a:solidFill>
                  <a:srgbClr val="0056D6"/>
                </a:solidFill>
                <a:latin typeface="Gill Sans MT"/>
                <a:cs typeface="Gill Sans MT"/>
              </a:rPr>
              <a:t>+ </a:t>
            </a:r>
            <a:r>
              <a:rPr sz="1500" spc="-7" baseline="-5555" dirty="0">
                <a:solidFill>
                  <a:srgbClr val="0056D6"/>
                </a:solidFill>
                <a:latin typeface="Gill Sans MT"/>
                <a:cs typeface="Gill Sans MT"/>
              </a:rPr>
              <a:t>Buprenorphine</a:t>
            </a:r>
            <a:r>
              <a:rPr lang="en-US" sz="1500" spc="-7" baseline="-5555" dirty="0">
                <a:solidFill>
                  <a:srgbClr val="0056D6"/>
                </a:solidFill>
                <a:latin typeface="Gill Sans MT"/>
                <a:cs typeface="Gill Sans MT"/>
              </a:rPr>
              <a:t> </a:t>
            </a:r>
            <a:endParaRPr lang="en-US" sz="1000" dirty="0">
              <a:latin typeface="Gill Sans MT"/>
              <a:cs typeface="Gill Sans MT"/>
            </a:endParaRPr>
          </a:p>
        </p:txBody>
      </p:sp>
      <p:sp>
        <p:nvSpPr>
          <p:cNvPr id="80" name="TextBox 57">
            <a:extLst>
              <a:ext uri="{FF2B5EF4-FFF2-40B4-BE49-F238E27FC236}">
                <a16:creationId xmlns:a16="http://schemas.microsoft.com/office/drawing/2014/main" id="{D5F2FF2D-B986-4B99-AF62-DB697D0DA712}"/>
              </a:ext>
            </a:extLst>
          </p:cNvPr>
          <p:cNvSpPr txBox="1"/>
          <p:nvPr/>
        </p:nvSpPr>
        <p:spPr>
          <a:xfrm>
            <a:off x="11072495" y="76200"/>
            <a:ext cx="1830705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EXAMPLE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66ACBFE5DD54BA5B08F2C9A325EA1" ma:contentTypeVersion="2" ma:contentTypeDescription="Create a new document." ma:contentTypeScope="" ma:versionID="3dff13e3a71cf1871d38ae61350eaf0b">
  <xsd:schema xmlns:xsd="http://www.w3.org/2001/XMLSchema" xmlns:xs="http://www.w3.org/2001/XMLSchema" xmlns:p="http://schemas.microsoft.com/office/2006/metadata/properties" xmlns:ns2="56f13c51-0d14-4fb7-99dc-a7940ac61e9e" targetNamespace="http://schemas.microsoft.com/office/2006/metadata/properties" ma:root="true" ma:fieldsID="efb6f8a35daac713bd028b1a1257a3c4" ns2:_="">
    <xsd:import namespace="56f13c51-0d14-4fb7-99dc-a7940ac61e9e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13c51-0d14-4fb7-99dc-a7940ac61e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0B9046-0D94-4A51-8DD5-96C3794A51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f13c51-0d14-4fb7-99dc-a7940ac61e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F47C4C-DC1C-4B9F-9599-FEE28AB303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232212-44C4-4389-A128-752C8AECFC37}">
  <ds:schemaRefs>
    <ds:schemaRef ds:uri="http://schemas.microsoft.com/office/2006/metadata/properties"/>
    <ds:schemaRef ds:uri="56f13c51-0d14-4fb7-99dc-a7940ac61e9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298</Words>
  <Application>Microsoft Office PowerPoint</Application>
  <PresentationFormat>Custom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Garamond</vt:lpstr>
      <vt:lpstr>Gill Sans MT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20190712_DHF_IACUC_flowcharts_v19_two hit HFpEF model</dc:title>
  <cp:lastModifiedBy>Foster, Rosemary</cp:lastModifiedBy>
  <cp:revision>5</cp:revision>
  <dcterms:created xsi:type="dcterms:W3CDTF">2020-10-28T14:41:13Z</dcterms:created>
  <dcterms:modified xsi:type="dcterms:W3CDTF">2021-03-22T18:38:00Z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2019-07-15T00:00:00Z</vt:filetime>
  </property>
  <property fmtid="{D5CDD505-2E9C-101B-9397-08002B2CF9AE}" pid="3" name="Creator">
    <vt:lpwstr>Keynote</vt:lpwstr>
  </property>
  <property fmtid="{D5CDD505-2E9C-101B-9397-08002B2CF9AE}" pid="4" name="LastSaved">
    <vt:filetime>2020-10-28T00:00:00Z</vt:filetime>
  </property>
  <property fmtid="{D5CDD505-2E9C-101B-9397-08002B2CF9AE}" pid="5" name="ContentTypeId">
    <vt:lpwstr>0x01010073766ACBFE5DD54BA5B08F2C9A325EA1</vt:lpwstr>
  </property>
</Properties>
</file>