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</p:sldIdLst>
  <p:sldSz cx="7772400" cy="10058400"/>
  <p:notesSz cx="7772400" cy="10058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0" d="100"/>
          <a:sy n="90" d="100"/>
        </p:scale>
        <p:origin x="1238" y="-254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82930" y="3118104"/>
            <a:ext cx="6606540" cy="21122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65860" y="5632704"/>
            <a:ext cx="5440680" cy="25146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3/22/2021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3/22/2021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88620" y="2313432"/>
            <a:ext cx="3380994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002786" y="2313432"/>
            <a:ext cx="3380994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3/22/2021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3/22/2021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3/22/2021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88620" y="402336"/>
            <a:ext cx="6995160" cy="16093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88620" y="2313432"/>
            <a:ext cx="6995160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642616" y="9354312"/>
            <a:ext cx="2487168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88620" y="9354312"/>
            <a:ext cx="1787652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3/22/2021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596128" y="9354312"/>
            <a:ext cx="1787652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13891" y="9437116"/>
            <a:ext cx="5334509" cy="36933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b="1" spc="-55" dirty="0">
                <a:solidFill>
                  <a:srgbClr val="3333FF"/>
                </a:solidFill>
                <a:latin typeface="Calibri"/>
                <a:cs typeface="Calibri"/>
              </a:rPr>
              <a:t>Total</a:t>
            </a:r>
            <a:r>
              <a:rPr sz="1200" b="1" spc="-60" dirty="0">
                <a:solidFill>
                  <a:srgbClr val="3333FF"/>
                </a:solidFill>
                <a:latin typeface="Calibri"/>
                <a:cs typeface="Calibri"/>
              </a:rPr>
              <a:t> </a:t>
            </a:r>
            <a:r>
              <a:rPr sz="1200" b="1" spc="-5" dirty="0">
                <a:solidFill>
                  <a:srgbClr val="3333FF"/>
                </a:solidFill>
                <a:latin typeface="Calibri"/>
                <a:cs typeface="Calibri"/>
              </a:rPr>
              <a:t>animals:</a:t>
            </a:r>
            <a:r>
              <a:rPr sz="1200" b="1" spc="-55" dirty="0">
                <a:solidFill>
                  <a:srgbClr val="3333FF"/>
                </a:solidFill>
                <a:latin typeface="Calibri"/>
                <a:cs typeface="Calibri"/>
              </a:rPr>
              <a:t> </a:t>
            </a:r>
            <a:r>
              <a:rPr sz="1200" b="1" dirty="0">
                <a:solidFill>
                  <a:srgbClr val="3333FF"/>
                </a:solidFill>
                <a:latin typeface="Calibri"/>
                <a:cs typeface="Calibri"/>
              </a:rPr>
              <a:t>5</a:t>
            </a:r>
            <a:r>
              <a:rPr sz="1200" b="1" spc="5" dirty="0">
                <a:solidFill>
                  <a:srgbClr val="3333FF"/>
                </a:solidFill>
                <a:latin typeface="Calibri"/>
                <a:cs typeface="Calibri"/>
              </a:rPr>
              <a:t> </a:t>
            </a:r>
            <a:r>
              <a:rPr sz="1200" b="1" spc="-10" dirty="0">
                <a:solidFill>
                  <a:srgbClr val="3333FF"/>
                </a:solidFill>
                <a:latin typeface="Calibri"/>
                <a:cs typeface="Calibri"/>
              </a:rPr>
              <a:t>tumor</a:t>
            </a:r>
            <a:r>
              <a:rPr sz="1200" b="1" spc="-35" dirty="0">
                <a:solidFill>
                  <a:srgbClr val="3333FF"/>
                </a:solidFill>
                <a:latin typeface="Calibri"/>
                <a:cs typeface="Calibri"/>
              </a:rPr>
              <a:t> </a:t>
            </a:r>
            <a:r>
              <a:rPr sz="1200" b="1" spc="-5" dirty="0">
                <a:solidFill>
                  <a:srgbClr val="3333FF"/>
                </a:solidFill>
                <a:latin typeface="Calibri"/>
                <a:cs typeface="Calibri"/>
              </a:rPr>
              <a:t>models</a:t>
            </a:r>
            <a:r>
              <a:rPr sz="1200" b="1" spc="-45" dirty="0">
                <a:solidFill>
                  <a:srgbClr val="3333FF"/>
                </a:solidFill>
                <a:latin typeface="Calibri"/>
                <a:cs typeface="Calibri"/>
              </a:rPr>
              <a:t> </a:t>
            </a:r>
            <a:r>
              <a:rPr sz="1200" b="1" dirty="0">
                <a:solidFill>
                  <a:srgbClr val="3333FF"/>
                </a:solidFill>
                <a:latin typeface="Calibri"/>
                <a:cs typeface="Calibri"/>
              </a:rPr>
              <a:t>x</a:t>
            </a:r>
            <a:r>
              <a:rPr sz="1200" b="1" spc="-10" dirty="0">
                <a:solidFill>
                  <a:srgbClr val="3333FF"/>
                </a:solidFill>
                <a:latin typeface="Calibri"/>
                <a:cs typeface="Calibri"/>
              </a:rPr>
              <a:t> </a:t>
            </a:r>
            <a:r>
              <a:rPr sz="1200" b="1" spc="-5" dirty="0">
                <a:solidFill>
                  <a:srgbClr val="3333FF"/>
                </a:solidFill>
                <a:latin typeface="Calibri"/>
                <a:cs typeface="Calibri"/>
              </a:rPr>
              <a:t>40 animals</a:t>
            </a:r>
            <a:r>
              <a:rPr lang="en-US" sz="1200" b="1" spc="-5" dirty="0">
                <a:solidFill>
                  <a:srgbClr val="3333FF"/>
                </a:solidFill>
                <a:latin typeface="Calibri"/>
                <a:cs typeface="Calibri"/>
              </a:rPr>
              <a:t>/model</a:t>
            </a:r>
            <a:r>
              <a:rPr sz="1200" b="1" spc="-45" dirty="0">
                <a:solidFill>
                  <a:srgbClr val="3333FF"/>
                </a:solidFill>
                <a:latin typeface="Calibri"/>
                <a:cs typeface="Calibri"/>
              </a:rPr>
              <a:t> </a:t>
            </a:r>
            <a:r>
              <a:rPr sz="1200" b="1" dirty="0">
                <a:solidFill>
                  <a:srgbClr val="3333FF"/>
                </a:solidFill>
                <a:latin typeface="Calibri"/>
                <a:cs typeface="Calibri"/>
              </a:rPr>
              <a:t>=</a:t>
            </a:r>
            <a:r>
              <a:rPr sz="1200" b="1" spc="-5" dirty="0">
                <a:solidFill>
                  <a:srgbClr val="3333FF"/>
                </a:solidFill>
                <a:latin typeface="Calibri"/>
                <a:cs typeface="Calibri"/>
              </a:rPr>
              <a:t> 200</a:t>
            </a:r>
            <a:r>
              <a:rPr sz="1200" b="1" spc="-90" dirty="0">
                <a:solidFill>
                  <a:srgbClr val="3333FF"/>
                </a:solidFill>
                <a:latin typeface="Calibri"/>
                <a:cs typeface="Calibri"/>
              </a:rPr>
              <a:t> </a:t>
            </a:r>
            <a:r>
              <a:rPr sz="1200" b="1" spc="-5" dirty="0">
                <a:solidFill>
                  <a:srgbClr val="3333FF"/>
                </a:solidFill>
                <a:latin typeface="Calibri"/>
                <a:cs typeface="Calibri"/>
              </a:rPr>
              <a:t>animals</a:t>
            </a:r>
            <a:endParaRPr sz="120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lang="en-US" sz="1200" b="1" i="1" spc="-5" dirty="0">
                <a:solidFill>
                  <a:srgbClr val="3333FF"/>
                </a:solidFill>
                <a:latin typeface="Calibri"/>
                <a:cs typeface="Calibri"/>
              </a:rPr>
              <a:t>Category D</a:t>
            </a:r>
            <a:endParaRPr sz="1200" dirty="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09600" y="6400800"/>
            <a:ext cx="599440" cy="156068"/>
          </a:xfrm>
          <a:prstGeom prst="rect">
            <a:avLst/>
          </a:prstGeom>
          <a:ln w="12192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L="111125">
              <a:lnSpc>
                <a:spcPts val="1175"/>
              </a:lnSpc>
            </a:pPr>
            <a:r>
              <a:rPr sz="1200" b="1" spc="-25" dirty="0">
                <a:latin typeface="Calibri"/>
                <a:cs typeface="Calibri"/>
              </a:rPr>
              <a:t>DAY</a:t>
            </a:r>
            <a:r>
              <a:rPr lang="en-US" sz="1200" b="1" spc="-25" dirty="0">
                <a:latin typeface="Calibri"/>
                <a:cs typeface="Calibri"/>
              </a:rPr>
              <a:t> </a:t>
            </a:r>
            <a:r>
              <a:rPr sz="1200" b="1" spc="-25" dirty="0">
                <a:latin typeface="Calibri"/>
                <a:cs typeface="Calibri"/>
              </a:rPr>
              <a:t>1</a:t>
            </a:r>
            <a:endParaRPr sz="1200" dirty="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891731" y="8921877"/>
            <a:ext cx="3681095" cy="28411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620395" marR="5080" indent="-608330">
              <a:lnSpc>
                <a:spcPts val="1090"/>
              </a:lnSpc>
            </a:pPr>
            <a:r>
              <a:rPr sz="1100" spc="-5" dirty="0">
                <a:latin typeface="Calibri"/>
                <a:cs typeface="Calibri"/>
              </a:rPr>
              <a:t>Euthanize</a:t>
            </a:r>
            <a:r>
              <a:rPr sz="1100" spc="-90" dirty="0">
                <a:latin typeface="Calibri"/>
                <a:cs typeface="Calibri"/>
              </a:rPr>
              <a:t> </a:t>
            </a:r>
            <a:r>
              <a:rPr sz="1100" spc="-5" dirty="0">
                <a:latin typeface="Calibri"/>
                <a:cs typeface="Calibri"/>
              </a:rPr>
              <a:t>animals</a:t>
            </a:r>
            <a:r>
              <a:rPr sz="1100" spc="-105" dirty="0">
                <a:latin typeface="Calibri"/>
                <a:cs typeface="Calibri"/>
              </a:rPr>
              <a:t> </a:t>
            </a:r>
            <a:r>
              <a:rPr sz="1100" spc="-35" dirty="0">
                <a:latin typeface="Calibri"/>
                <a:cs typeface="Calibri"/>
              </a:rPr>
              <a:t>by</a:t>
            </a:r>
            <a:r>
              <a:rPr sz="1100" spc="-125" dirty="0">
                <a:latin typeface="Calibri"/>
                <a:cs typeface="Calibri"/>
              </a:rPr>
              <a:t> </a:t>
            </a:r>
            <a:r>
              <a:rPr sz="1100" spc="-60" dirty="0">
                <a:latin typeface="Calibri"/>
                <a:cs typeface="Calibri"/>
              </a:rPr>
              <a:t>isoflurane</a:t>
            </a:r>
            <a:r>
              <a:rPr lang="en-US" sz="1100" spc="-60" dirty="0">
                <a:latin typeface="Calibri"/>
                <a:cs typeface="Calibri"/>
              </a:rPr>
              <a:t> </a:t>
            </a:r>
            <a:r>
              <a:rPr sz="1100" spc="-140" dirty="0">
                <a:latin typeface="Calibri"/>
                <a:cs typeface="Calibri"/>
              </a:rPr>
              <a:t> </a:t>
            </a:r>
            <a:r>
              <a:rPr sz="1100" spc="-50" dirty="0">
                <a:latin typeface="Calibri"/>
                <a:cs typeface="Calibri"/>
              </a:rPr>
              <a:t>overdose</a:t>
            </a:r>
            <a:r>
              <a:rPr sz="1100" spc="-150" dirty="0">
                <a:latin typeface="Calibri"/>
                <a:cs typeface="Calibri"/>
              </a:rPr>
              <a:t> </a:t>
            </a:r>
            <a:r>
              <a:rPr sz="1100" spc="-45" dirty="0">
                <a:latin typeface="Calibri"/>
                <a:cs typeface="Calibri"/>
              </a:rPr>
              <a:t>and</a:t>
            </a:r>
            <a:r>
              <a:rPr sz="1100" spc="-135" dirty="0">
                <a:latin typeface="Calibri"/>
                <a:cs typeface="Calibri"/>
              </a:rPr>
              <a:t> </a:t>
            </a:r>
            <a:r>
              <a:rPr sz="1100" spc="-55" dirty="0">
                <a:latin typeface="Calibri"/>
                <a:cs typeface="Calibri"/>
              </a:rPr>
              <a:t>cervical</a:t>
            </a:r>
            <a:r>
              <a:rPr sz="1100" spc="-145" dirty="0">
                <a:latin typeface="Calibri"/>
                <a:cs typeface="Calibri"/>
              </a:rPr>
              <a:t> </a:t>
            </a:r>
            <a:r>
              <a:rPr sz="1100" spc="-35" dirty="0">
                <a:latin typeface="Calibri"/>
                <a:cs typeface="Calibri"/>
              </a:rPr>
              <a:t>dislocation</a:t>
            </a:r>
            <a:r>
              <a:rPr lang="en-US" sz="1100" spc="-35" dirty="0">
                <a:latin typeface="Calibri"/>
                <a:cs typeface="Calibri"/>
              </a:rPr>
              <a:t> </a:t>
            </a:r>
            <a:r>
              <a:rPr sz="1100" spc="-35" dirty="0">
                <a:latin typeface="Calibri"/>
                <a:cs typeface="Calibri"/>
              </a:rPr>
              <a:t>when  </a:t>
            </a:r>
            <a:r>
              <a:rPr sz="1100" spc="-5" dirty="0">
                <a:latin typeface="Calibri"/>
                <a:cs typeface="Calibri"/>
              </a:rPr>
              <a:t>tumors recur </a:t>
            </a:r>
            <a:r>
              <a:rPr sz="1100" dirty="0">
                <a:latin typeface="Calibri"/>
                <a:cs typeface="Calibri"/>
              </a:rPr>
              <a:t>or </a:t>
            </a:r>
            <a:r>
              <a:rPr sz="1100" spc="-5" dirty="0">
                <a:latin typeface="Calibri"/>
                <a:cs typeface="Calibri"/>
              </a:rPr>
              <a:t>after </a:t>
            </a:r>
            <a:r>
              <a:rPr sz="1100" dirty="0">
                <a:latin typeface="Calibri"/>
                <a:cs typeface="Calibri"/>
              </a:rPr>
              <a:t>8 weeks of </a:t>
            </a:r>
            <a:r>
              <a:rPr sz="1100" spc="-5" dirty="0">
                <a:latin typeface="Calibri"/>
                <a:cs typeface="Calibri"/>
              </a:rPr>
              <a:t>no</a:t>
            </a:r>
            <a:r>
              <a:rPr sz="1100" spc="-150" dirty="0">
                <a:latin typeface="Calibri"/>
                <a:cs typeface="Calibri"/>
              </a:rPr>
              <a:t> </a:t>
            </a:r>
            <a:r>
              <a:rPr lang="en-US" sz="1100" spc="-150" dirty="0">
                <a:latin typeface="Calibri"/>
                <a:cs typeface="Calibri"/>
              </a:rPr>
              <a:t> </a:t>
            </a:r>
            <a:r>
              <a:rPr sz="1100" spc="-5" dirty="0">
                <a:latin typeface="Calibri"/>
                <a:cs typeface="Calibri"/>
              </a:rPr>
              <a:t>recurrence</a:t>
            </a:r>
            <a:endParaRPr sz="1100" dirty="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609600" y="6858000"/>
            <a:ext cx="684530" cy="156068"/>
          </a:xfrm>
          <a:prstGeom prst="rect">
            <a:avLst/>
          </a:prstGeom>
          <a:ln w="12192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L="46990">
              <a:lnSpc>
                <a:spcPts val="1175"/>
              </a:lnSpc>
            </a:pPr>
            <a:r>
              <a:rPr sz="1200" b="1" spc="-20" dirty="0">
                <a:latin typeface="Calibri"/>
                <a:cs typeface="Calibri"/>
              </a:rPr>
              <a:t>DAYS</a:t>
            </a:r>
            <a:r>
              <a:rPr lang="en-US" sz="1200" b="1" spc="-20" dirty="0">
                <a:latin typeface="Calibri"/>
                <a:cs typeface="Calibri"/>
              </a:rPr>
              <a:t> </a:t>
            </a:r>
            <a:r>
              <a:rPr sz="1200" b="1" spc="-20" dirty="0">
                <a:latin typeface="Calibri"/>
                <a:cs typeface="Calibri"/>
              </a:rPr>
              <a:t>1-28</a:t>
            </a:r>
            <a:endParaRPr sz="1200" dirty="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609600" y="8121395"/>
            <a:ext cx="599440" cy="156068"/>
          </a:xfrm>
          <a:prstGeom prst="rect">
            <a:avLst/>
          </a:prstGeom>
          <a:ln w="12192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L="73025">
              <a:lnSpc>
                <a:spcPts val="1175"/>
              </a:lnSpc>
            </a:pPr>
            <a:r>
              <a:rPr sz="1200" b="1" spc="-20" dirty="0">
                <a:latin typeface="Calibri"/>
                <a:cs typeface="Calibri"/>
              </a:rPr>
              <a:t>DAY</a:t>
            </a:r>
            <a:r>
              <a:rPr lang="en-US" sz="1200" b="1" spc="-20" dirty="0">
                <a:latin typeface="Calibri"/>
                <a:cs typeface="Calibri"/>
              </a:rPr>
              <a:t> </a:t>
            </a:r>
            <a:r>
              <a:rPr sz="1200" b="1" spc="-20" dirty="0">
                <a:latin typeface="Calibri"/>
                <a:cs typeface="Calibri"/>
              </a:rPr>
              <a:t>28</a:t>
            </a:r>
            <a:endParaRPr sz="1200" dirty="0">
              <a:latin typeface="Calibri"/>
              <a:cs typeface="Calibr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3224339" y="8127886"/>
            <a:ext cx="1075055" cy="18796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100" b="1" spc="-5" dirty="0">
                <a:solidFill>
                  <a:srgbClr val="FF0000"/>
                </a:solidFill>
                <a:latin typeface="Calibri"/>
                <a:cs typeface="Calibri"/>
              </a:rPr>
              <a:t>STOP</a:t>
            </a:r>
            <a:r>
              <a:rPr sz="1100" b="1" spc="-16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100" b="1" dirty="0">
                <a:solidFill>
                  <a:srgbClr val="FF0000"/>
                </a:solidFill>
                <a:latin typeface="Calibri"/>
                <a:cs typeface="Calibri"/>
              </a:rPr>
              <a:t>TREATMENT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609600" y="8927592"/>
            <a:ext cx="760730" cy="156068"/>
          </a:xfrm>
          <a:prstGeom prst="rect">
            <a:avLst/>
          </a:prstGeom>
          <a:ln w="12192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L="16510">
              <a:lnSpc>
                <a:spcPts val="1175"/>
              </a:lnSpc>
            </a:pPr>
            <a:r>
              <a:rPr sz="1200" b="1" spc="-20" dirty="0">
                <a:latin typeface="Calibri"/>
                <a:cs typeface="Calibri"/>
              </a:rPr>
              <a:t>DAYS</a:t>
            </a:r>
            <a:r>
              <a:rPr lang="en-US" sz="1200" b="1" spc="-20" dirty="0">
                <a:latin typeface="Calibri"/>
                <a:cs typeface="Calibri"/>
              </a:rPr>
              <a:t> </a:t>
            </a:r>
            <a:r>
              <a:rPr sz="1200" b="1" spc="-20" dirty="0">
                <a:latin typeface="Calibri"/>
                <a:cs typeface="Calibri"/>
              </a:rPr>
              <a:t>29-84</a:t>
            </a:r>
            <a:endParaRPr sz="1200" dirty="0">
              <a:latin typeface="Calibri"/>
              <a:cs typeface="Calibri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612140" y="216916"/>
            <a:ext cx="5845175" cy="211339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90170">
              <a:lnSpc>
                <a:spcPct val="100000"/>
              </a:lnSpc>
            </a:pPr>
            <a:r>
              <a:rPr sz="1400" b="1" spc="-5" dirty="0">
                <a:latin typeface="Calibri"/>
                <a:cs typeface="Calibri"/>
              </a:rPr>
              <a:t>Experiment</a:t>
            </a:r>
            <a:r>
              <a:rPr sz="1400" b="1" spc="-85" dirty="0">
                <a:latin typeface="Calibri"/>
                <a:cs typeface="Calibri"/>
              </a:rPr>
              <a:t> </a:t>
            </a:r>
            <a:r>
              <a:rPr sz="1400" b="1" spc="-5" dirty="0">
                <a:latin typeface="Calibri"/>
                <a:cs typeface="Calibri"/>
              </a:rPr>
              <a:t>7:</a:t>
            </a:r>
            <a:r>
              <a:rPr sz="1400" b="1" spc="-10" dirty="0">
                <a:latin typeface="Calibri"/>
                <a:cs typeface="Calibri"/>
              </a:rPr>
              <a:t> </a:t>
            </a:r>
            <a:r>
              <a:rPr sz="1400" b="1" spc="-45" dirty="0">
                <a:latin typeface="Calibri"/>
                <a:cs typeface="Calibri"/>
              </a:rPr>
              <a:t>Targeted</a:t>
            </a:r>
            <a:r>
              <a:rPr sz="1400" b="1" spc="-110" dirty="0">
                <a:latin typeface="Calibri"/>
                <a:cs typeface="Calibri"/>
              </a:rPr>
              <a:t> </a:t>
            </a:r>
            <a:r>
              <a:rPr lang="en-US" sz="1400" b="1" spc="-15" dirty="0">
                <a:latin typeface="Calibri"/>
                <a:cs typeface="Calibri"/>
              </a:rPr>
              <a:t>T</a:t>
            </a:r>
            <a:r>
              <a:rPr sz="1400" b="1" spc="-15" dirty="0">
                <a:latin typeface="Calibri"/>
                <a:cs typeface="Calibri"/>
              </a:rPr>
              <a:t>herapy</a:t>
            </a:r>
            <a:r>
              <a:rPr sz="1400" b="1" spc="-85" dirty="0">
                <a:latin typeface="Calibri"/>
                <a:cs typeface="Calibri"/>
              </a:rPr>
              <a:t> </a:t>
            </a:r>
            <a:r>
              <a:rPr sz="1400" b="1" spc="-10" dirty="0">
                <a:latin typeface="Calibri"/>
                <a:cs typeface="Calibri"/>
              </a:rPr>
              <a:t>for</a:t>
            </a:r>
            <a:r>
              <a:rPr sz="1400" b="1" spc="-50" dirty="0">
                <a:latin typeface="Calibri"/>
                <a:cs typeface="Calibri"/>
              </a:rPr>
              <a:t> </a:t>
            </a:r>
            <a:r>
              <a:rPr sz="1400" b="1" dirty="0">
                <a:latin typeface="Calibri"/>
                <a:cs typeface="Calibri"/>
              </a:rPr>
              <a:t>the</a:t>
            </a:r>
            <a:r>
              <a:rPr sz="1400" b="1" spc="-40" dirty="0">
                <a:latin typeface="Calibri"/>
                <a:cs typeface="Calibri"/>
              </a:rPr>
              <a:t> </a:t>
            </a:r>
            <a:r>
              <a:rPr lang="en-US" sz="1400" b="1" spc="-15" dirty="0">
                <a:latin typeface="Calibri"/>
                <a:cs typeface="Calibri"/>
              </a:rPr>
              <a:t>T</a:t>
            </a:r>
            <a:r>
              <a:rPr sz="1400" b="1" spc="-15" dirty="0">
                <a:latin typeface="Calibri"/>
                <a:cs typeface="Calibri"/>
              </a:rPr>
              <a:t>reatment</a:t>
            </a:r>
            <a:r>
              <a:rPr sz="1400" b="1" spc="-85" dirty="0">
                <a:latin typeface="Calibri"/>
                <a:cs typeface="Calibri"/>
              </a:rPr>
              <a:t> </a:t>
            </a:r>
            <a:r>
              <a:rPr sz="1400" b="1" dirty="0">
                <a:latin typeface="Calibri"/>
                <a:cs typeface="Calibri"/>
              </a:rPr>
              <a:t>of</a:t>
            </a:r>
            <a:r>
              <a:rPr sz="1400" b="1" spc="-45" dirty="0">
                <a:latin typeface="Calibri"/>
                <a:cs typeface="Calibri"/>
              </a:rPr>
              <a:t> </a:t>
            </a:r>
            <a:r>
              <a:rPr sz="1400" b="1" spc="-5" dirty="0">
                <a:latin typeface="Calibri"/>
                <a:cs typeface="Calibri"/>
              </a:rPr>
              <a:t>Cancer</a:t>
            </a:r>
            <a:r>
              <a:rPr sz="1400" b="1" spc="-85" dirty="0">
                <a:latin typeface="Calibri"/>
                <a:cs typeface="Calibri"/>
              </a:rPr>
              <a:t> </a:t>
            </a:r>
            <a:r>
              <a:rPr sz="1400" b="1" dirty="0">
                <a:latin typeface="Calibri"/>
                <a:cs typeface="Calibri"/>
              </a:rPr>
              <a:t>A</a:t>
            </a:r>
            <a:endParaRPr sz="1400" dirty="0">
              <a:latin typeface="Calibri"/>
              <a:cs typeface="Calibri"/>
            </a:endParaRPr>
          </a:p>
          <a:p>
            <a:pPr marL="90170">
              <a:lnSpc>
                <a:spcPct val="100000"/>
              </a:lnSpc>
              <a:spcBef>
                <a:spcPts val="980"/>
              </a:spcBef>
            </a:pPr>
            <a:r>
              <a:rPr sz="1100" dirty="0">
                <a:latin typeface="Calibri"/>
                <a:cs typeface="Calibri"/>
              </a:rPr>
              <a:t>Note:</a:t>
            </a:r>
            <a:r>
              <a:rPr sz="1100" spc="-5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We</a:t>
            </a:r>
            <a:r>
              <a:rPr sz="1100" spc="-45" dirty="0">
                <a:latin typeface="Calibri"/>
                <a:cs typeface="Calibri"/>
              </a:rPr>
              <a:t> </a:t>
            </a:r>
            <a:r>
              <a:rPr sz="1100" spc="-10" dirty="0">
                <a:latin typeface="Calibri"/>
                <a:cs typeface="Calibri"/>
              </a:rPr>
              <a:t>will</a:t>
            </a:r>
            <a:r>
              <a:rPr sz="1100" spc="-30" dirty="0">
                <a:latin typeface="Calibri"/>
                <a:cs typeface="Calibri"/>
              </a:rPr>
              <a:t> </a:t>
            </a:r>
            <a:r>
              <a:rPr sz="1100" spc="-10" dirty="0">
                <a:latin typeface="Calibri"/>
                <a:cs typeface="Calibri"/>
              </a:rPr>
              <a:t>use</a:t>
            </a:r>
            <a:r>
              <a:rPr sz="1100" spc="-2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five</a:t>
            </a:r>
            <a:r>
              <a:rPr sz="1100" spc="-45" dirty="0">
                <a:latin typeface="Calibri"/>
                <a:cs typeface="Calibri"/>
              </a:rPr>
              <a:t> </a:t>
            </a:r>
            <a:r>
              <a:rPr sz="1100" spc="-5" dirty="0">
                <a:latin typeface="Calibri"/>
                <a:cs typeface="Calibri"/>
              </a:rPr>
              <a:t>Cancer</a:t>
            </a:r>
            <a:r>
              <a:rPr sz="1100" spc="-8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A</a:t>
            </a:r>
            <a:r>
              <a:rPr sz="1100" spc="-10" dirty="0">
                <a:latin typeface="Calibri"/>
                <a:cs typeface="Calibri"/>
              </a:rPr>
              <a:t> </a:t>
            </a:r>
            <a:r>
              <a:rPr sz="1100" spc="-5" dirty="0">
                <a:latin typeface="Calibri"/>
                <a:cs typeface="Calibri"/>
              </a:rPr>
              <a:t>models-</a:t>
            </a:r>
            <a:r>
              <a:rPr sz="1100" spc="-9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30" dirty="0">
                <a:latin typeface="Calibri"/>
                <a:cs typeface="Calibri"/>
              </a:rPr>
              <a:t> </a:t>
            </a:r>
            <a:r>
              <a:rPr sz="1100" spc="-10" dirty="0">
                <a:latin typeface="Calibri"/>
                <a:cs typeface="Calibri"/>
              </a:rPr>
              <a:t>following</a:t>
            </a:r>
            <a:r>
              <a:rPr sz="1100" spc="-110" dirty="0">
                <a:latin typeface="Calibri"/>
                <a:cs typeface="Calibri"/>
              </a:rPr>
              <a:t> </a:t>
            </a:r>
            <a:r>
              <a:rPr sz="1100" spc="-5" dirty="0">
                <a:latin typeface="Calibri"/>
                <a:cs typeface="Calibri"/>
              </a:rPr>
              <a:t>schematic</a:t>
            </a:r>
            <a:r>
              <a:rPr sz="1100" spc="-90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shows</a:t>
            </a:r>
            <a:r>
              <a:rPr sz="1100" spc="-70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a</a:t>
            </a:r>
            <a:r>
              <a:rPr sz="1100" spc="-95" dirty="0">
                <a:latin typeface="Calibri"/>
                <a:cs typeface="Calibri"/>
              </a:rPr>
              <a:t> </a:t>
            </a:r>
            <a:r>
              <a:rPr sz="1100" spc="-5" dirty="0">
                <a:latin typeface="Calibri"/>
                <a:cs typeface="Calibri"/>
              </a:rPr>
              <a:t>full</a:t>
            </a:r>
            <a:r>
              <a:rPr sz="1100" spc="-60" dirty="0">
                <a:latin typeface="Calibri"/>
                <a:cs typeface="Calibri"/>
              </a:rPr>
              <a:t> </a:t>
            </a:r>
            <a:r>
              <a:rPr sz="1100" spc="-5" dirty="0">
                <a:latin typeface="Calibri"/>
                <a:cs typeface="Calibri"/>
              </a:rPr>
              <a:t>experiment</a:t>
            </a:r>
            <a:r>
              <a:rPr sz="1100" spc="-10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for</a:t>
            </a:r>
            <a:r>
              <a:rPr sz="1100" spc="-30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one</a:t>
            </a:r>
            <a:r>
              <a:rPr sz="1100" spc="10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model</a:t>
            </a: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000" dirty="0">
              <a:latin typeface="Times New Roman"/>
              <a:cs typeface="Times New Roman"/>
            </a:endParaRPr>
          </a:p>
          <a:p>
            <a:pPr marL="88900">
              <a:lnSpc>
                <a:spcPct val="100000"/>
              </a:lnSpc>
            </a:pPr>
            <a:r>
              <a:rPr sz="1400" b="1" dirty="0">
                <a:latin typeface="Calibri"/>
                <a:cs typeface="Calibri"/>
              </a:rPr>
              <a:t>Cancer A</a:t>
            </a:r>
            <a:r>
              <a:rPr sz="1400" b="1" spc="-125" dirty="0">
                <a:latin typeface="Calibri"/>
                <a:cs typeface="Calibri"/>
              </a:rPr>
              <a:t> </a:t>
            </a:r>
            <a:r>
              <a:rPr sz="1400" b="1" dirty="0">
                <a:latin typeface="Calibri"/>
                <a:cs typeface="Calibri"/>
              </a:rPr>
              <a:t>Models:</a:t>
            </a:r>
            <a:endParaRPr sz="1400" dirty="0">
              <a:latin typeface="Calibri"/>
              <a:cs typeface="Calibri"/>
            </a:endParaRPr>
          </a:p>
          <a:p>
            <a:pPr marL="316865" indent="-227965">
              <a:lnSpc>
                <a:spcPct val="100000"/>
              </a:lnSpc>
              <a:spcBef>
                <a:spcPts val="20"/>
              </a:spcBef>
              <a:buAutoNum type="alphaLcPeriod"/>
              <a:tabLst>
                <a:tab pos="317500" algn="l"/>
              </a:tabLst>
            </a:pPr>
            <a:r>
              <a:rPr sz="1100" spc="-5" dirty="0">
                <a:latin typeface="Calibri"/>
                <a:cs typeface="Calibri"/>
              </a:rPr>
              <a:t>MGH-1:  patient </a:t>
            </a:r>
            <a:r>
              <a:rPr sz="1100" dirty="0">
                <a:latin typeface="Calibri"/>
                <a:cs typeface="Calibri"/>
              </a:rPr>
              <a:t>derived </a:t>
            </a:r>
            <a:r>
              <a:rPr sz="1100" spc="-5" dirty="0">
                <a:latin typeface="Calibri"/>
                <a:cs typeface="Calibri"/>
              </a:rPr>
              <a:t>xenograft</a:t>
            </a:r>
            <a:r>
              <a:rPr sz="1100" spc="-50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(PDX)</a:t>
            </a:r>
          </a:p>
          <a:p>
            <a:pPr marL="316865" indent="-227965">
              <a:lnSpc>
                <a:spcPct val="100000"/>
              </a:lnSpc>
              <a:buAutoNum type="alphaLcPeriod"/>
              <a:tabLst>
                <a:tab pos="317500" algn="l"/>
              </a:tabLst>
            </a:pPr>
            <a:r>
              <a:rPr sz="1100" spc="-5" dirty="0">
                <a:latin typeface="Calibri"/>
                <a:cs typeface="Calibri"/>
              </a:rPr>
              <a:t>MGH-2:  patient derived </a:t>
            </a:r>
            <a:r>
              <a:rPr sz="1100" dirty="0">
                <a:latin typeface="Calibri"/>
                <a:cs typeface="Calibri"/>
              </a:rPr>
              <a:t>cell</a:t>
            </a:r>
            <a:r>
              <a:rPr sz="1100" spc="-40" dirty="0">
                <a:latin typeface="Calibri"/>
                <a:cs typeface="Calibri"/>
              </a:rPr>
              <a:t> </a:t>
            </a:r>
            <a:r>
              <a:rPr sz="1100" spc="-5" dirty="0">
                <a:latin typeface="Calibri"/>
                <a:cs typeface="Calibri"/>
              </a:rPr>
              <a:t>line</a:t>
            </a:r>
            <a:endParaRPr sz="1100" dirty="0">
              <a:latin typeface="Calibri"/>
              <a:cs typeface="Calibri"/>
            </a:endParaRPr>
          </a:p>
          <a:p>
            <a:pPr marL="316865" indent="-227965">
              <a:lnSpc>
                <a:spcPct val="100000"/>
              </a:lnSpc>
              <a:buAutoNum type="alphaLcPeriod"/>
              <a:tabLst>
                <a:tab pos="316865" algn="l"/>
                <a:tab pos="317500" algn="l"/>
              </a:tabLst>
            </a:pPr>
            <a:r>
              <a:rPr sz="1100" spc="-5" dirty="0">
                <a:latin typeface="Calibri"/>
                <a:cs typeface="Calibri"/>
              </a:rPr>
              <a:t>MGH-3:  patient derived </a:t>
            </a:r>
            <a:r>
              <a:rPr sz="1100" dirty="0">
                <a:latin typeface="Calibri"/>
                <a:cs typeface="Calibri"/>
              </a:rPr>
              <a:t>cell</a:t>
            </a:r>
            <a:r>
              <a:rPr sz="1100" spc="-40" dirty="0">
                <a:latin typeface="Calibri"/>
                <a:cs typeface="Calibri"/>
              </a:rPr>
              <a:t> </a:t>
            </a:r>
            <a:r>
              <a:rPr sz="1100" spc="-5" dirty="0">
                <a:latin typeface="Calibri"/>
                <a:cs typeface="Calibri"/>
              </a:rPr>
              <a:t>line</a:t>
            </a:r>
            <a:endParaRPr sz="1100" dirty="0">
              <a:latin typeface="Calibri"/>
              <a:cs typeface="Calibri"/>
            </a:endParaRPr>
          </a:p>
          <a:p>
            <a:pPr marL="316865" indent="-227965">
              <a:lnSpc>
                <a:spcPct val="100000"/>
              </a:lnSpc>
              <a:buAutoNum type="alphaLcPeriod"/>
              <a:tabLst>
                <a:tab pos="317500" algn="l"/>
              </a:tabLst>
            </a:pPr>
            <a:r>
              <a:rPr sz="1100" spc="-5" dirty="0">
                <a:latin typeface="Calibri"/>
                <a:cs typeface="Calibri"/>
              </a:rPr>
              <a:t>MGH-4:  patient </a:t>
            </a:r>
            <a:r>
              <a:rPr sz="1100" dirty="0">
                <a:latin typeface="Calibri"/>
                <a:cs typeface="Calibri"/>
              </a:rPr>
              <a:t>derived </a:t>
            </a:r>
            <a:r>
              <a:rPr sz="1100" spc="-5" dirty="0">
                <a:latin typeface="Calibri"/>
                <a:cs typeface="Calibri"/>
              </a:rPr>
              <a:t>xenograft</a:t>
            </a:r>
            <a:r>
              <a:rPr sz="1100" spc="-50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(PDX)</a:t>
            </a:r>
          </a:p>
          <a:p>
            <a:pPr marL="316865" indent="-227965">
              <a:lnSpc>
                <a:spcPct val="100000"/>
              </a:lnSpc>
              <a:buAutoNum type="alphaLcPeriod"/>
              <a:tabLst>
                <a:tab pos="317500" algn="l"/>
              </a:tabLst>
            </a:pPr>
            <a:r>
              <a:rPr sz="1100" spc="-5" dirty="0">
                <a:latin typeface="Calibri"/>
                <a:cs typeface="Calibri"/>
              </a:rPr>
              <a:t>MGH-5:  patient </a:t>
            </a:r>
            <a:r>
              <a:rPr sz="1100" dirty="0">
                <a:latin typeface="Calibri"/>
                <a:cs typeface="Calibri"/>
              </a:rPr>
              <a:t>derived </a:t>
            </a:r>
            <a:r>
              <a:rPr sz="1100" spc="-5" dirty="0">
                <a:latin typeface="Calibri"/>
                <a:cs typeface="Calibri"/>
              </a:rPr>
              <a:t>xenograft</a:t>
            </a:r>
            <a:r>
              <a:rPr sz="1100" spc="-50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(PDX)</a:t>
            </a:r>
          </a:p>
          <a:p>
            <a:pPr>
              <a:lnSpc>
                <a:spcPct val="100000"/>
              </a:lnSpc>
            </a:pPr>
            <a:endParaRPr sz="1100" dirty="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1400" b="1" spc="-5" dirty="0">
                <a:solidFill>
                  <a:srgbClr val="FF0000"/>
                </a:solidFill>
                <a:latin typeface="Calibri"/>
                <a:cs typeface="Calibri"/>
              </a:rPr>
              <a:t>TUMOR</a:t>
            </a:r>
            <a:r>
              <a:rPr sz="1400" b="1" spc="-5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400" b="1" spc="-5" dirty="0">
                <a:solidFill>
                  <a:srgbClr val="FF0000"/>
                </a:solidFill>
                <a:latin typeface="Calibri"/>
                <a:cs typeface="Calibri"/>
              </a:rPr>
              <a:t>PRODUCTION:</a:t>
            </a:r>
            <a:endParaRPr lang="en-US" sz="1400" b="1" spc="-5" dirty="0">
              <a:solidFill>
                <a:srgbClr val="FF0000"/>
              </a:solidFill>
              <a:latin typeface="Calibri"/>
              <a:cs typeface="Calibri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609600" y="2362200"/>
            <a:ext cx="2906268" cy="1855636"/>
          </a:xfrm>
          <a:prstGeom prst="rect">
            <a:avLst/>
          </a:prstGeom>
          <a:ln w="9143">
            <a:solidFill>
              <a:srgbClr val="000000"/>
            </a:solidFill>
          </a:ln>
        </p:spPr>
        <p:txBody>
          <a:bodyPr vert="horz" wrap="square" lIns="0" tIns="31750" rIns="0" bIns="0" rtlCol="0">
            <a:spAutoFit/>
          </a:bodyPr>
          <a:lstStyle/>
          <a:p>
            <a:pPr marL="313055" marR="307340" indent="1905" algn="ctr">
              <a:lnSpc>
                <a:spcPct val="100000"/>
              </a:lnSpc>
              <a:spcBef>
                <a:spcPts val="250"/>
              </a:spcBef>
            </a:pPr>
            <a:r>
              <a:rPr sz="1200" b="1" spc="-15" dirty="0">
                <a:solidFill>
                  <a:srgbClr val="3333FF"/>
                </a:solidFill>
                <a:latin typeface="Calibri"/>
                <a:cs typeface="Calibri"/>
              </a:rPr>
              <a:t>SUBCUTANEOUS </a:t>
            </a:r>
            <a:r>
              <a:rPr sz="1200" b="1" spc="-5" dirty="0">
                <a:solidFill>
                  <a:srgbClr val="3333FF"/>
                </a:solidFill>
                <a:latin typeface="Calibri"/>
                <a:cs typeface="Calibri"/>
              </a:rPr>
              <a:t>TUMOR  </a:t>
            </a:r>
            <a:r>
              <a:rPr sz="1200" b="1" spc="-20" dirty="0">
                <a:solidFill>
                  <a:srgbClr val="3333FF"/>
                </a:solidFill>
                <a:latin typeface="Calibri"/>
                <a:cs typeface="Calibri"/>
              </a:rPr>
              <a:t>IMPLANTATION </a:t>
            </a:r>
            <a:r>
              <a:rPr sz="1200" b="1" spc="-10" dirty="0">
                <a:solidFill>
                  <a:srgbClr val="3333FF"/>
                </a:solidFill>
                <a:latin typeface="Calibri"/>
                <a:cs typeface="Calibri"/>
              </a:rPr>
              <a:t>(PDX </a:t>
            </a:r>
            <a:r>
              <a:rPr sz="1200" b="1" spc="-5" dirty="0">
                <a:solidFill>
                  <a:srgbClr val="3333FF"/>
                </a:solidFill>
                <a:latin typeface="Calibri"/>
                <a:cs typeface="Calibri"/>
              </a:rPr>
              <a:t>MODELS)</a:t>
            </a:r>
            <a:r>
              <a:rPr sz="1200" b="1" spc="-15" dirty="0">
                <a:solidFill>
                  <a:srgbClr val="3333FF"/>
                </a:solidFill>
                <a:latin typeface="Calibri"/>
                <a:cs typeface="Calibri"/>
              </a:rPr>
              <a:t> </a:t>
            </a:r>
            <a:endParaRPr lang="en-US" sz="1200" b="1" spc="-15" dirty="0">
              <a:solidFill>
                <a:srgbClr val="3333FF"/>
              </a:solidFill>
              <a:latin typeface="Calibri"/>
              <a:cs typeface="Calibri"/>
            </a:endParaRPr>
          </a:p>
          <a:p>
            <a:pPr marL="313055" marR="307340" indent="1905" algn="ctr">
              <a:lnSpc>
                <a:spcPct val="100000"/>
              </a:lnSpc>
              <a:spcBef>
                <a:spcPts val="250"/>
              </a:spcBef>
            </a:pPr>
            <a:r>
              <a:rPr sz="1200" dirty="0">
                <a:latin typeface="Calibri"/>
                <a:cs typeface="Calibri"/>
              </a:rPr>
              <a:t>40  </a:t>
            </a:r>
            <a:r>
              <a:rPr sz="1200" spc="-5" dirty="0">
                <a:latin typeface="Calibri"/>
                <a:cs typeface="Calibri"/>
              </a:rPr>
              <a:t>MICE-ALLOWS </a:t>
            </a:r>
            <a:r>
              <a:rPr sz="1200" spc="-10" dirty="0">
                <a:latin typeface="Calibri"/>
                <a:cs typeface="Calibri"/>
              </a:rPr>
              <a:t>FOR </a:t>
            </a:r>
            <a:r>
              <a:rPr sz="1200" dirty="0">
                <a:latin typeface="Calibri"/>
                <a:cs typeface="Calibri"/>
              </a:rPr>
              <a:t>20%</a:t>
            </a:r>
            <a:r>
              <a:rPr sz="1200" spc="-65" dirty="0">
                <a:latin typeface="Calibri"/>
                <a:cs typeface="Calibri"/>
              </a:rPr>
              <a:t> </a:t>
            </a:r>
            <a:r>
              <a:rPr sz="1200" spc="-10" dirty="0">
                <a:latin typeface="Calibri"/>
                <a:cs typeface="Calibri"/>
              </a:rPr>
              <a:t>F</a:t>
            </a:r>
            <a:r>
              <a:rPr lang="en-US" sz="1200" spc="-10" dirty="0">
                <a:latin typeface="Calibri"/>
                <a:cs typeface="Calibri"/>
              </a:rPr>
              <a:t>AILURE</a:t>
            </a:r>
            <a:endParaRPr sz="1200" dirty="0">
              <a:latin typeface="Calibri"/>
              <a:cs typeface="Calibri"/>
            </a:endParaRPr>
          </a:p>
          <a:p>
            <a:pPr algn="ctr">
              <a:lnSpc>
                <a:spcPct val="100000"/>
              </a:lnSpc>
            </a:pPr>
            <a:r>
              <a:rPr sz="1200" b="1" spc="-5" dirty="0">
                <a:latin typeface="Calibri"/>
                <a:cs typeface="Calibri"/>
              </a:rPr>
              <a:t>Anesthesia:</a:t>
            </a:r>
            <a:r>
              <a:rPr sz="1200" b="1" spc="-90" dirty="0">
                <a:latin typeface="Calibri"/>
                <a:cs typeface="Calibri"/>
              </a:rPr>
              <a:t> </a:t>
            </a:r>
            <a:r>
              <a:rPr sz="1100" spc="-5" dirty="0">
                <a:latin typeface="Calibri"/>
                <a:cs typeface="Calibri"/>
              </a:rPr>
              <a:t>Isoflurane</a:t>
            </a:r>
            <a:endParaRPr sz="1100" dirty="0">
              <a:latin typeface="Calibri"/>
              <a:cs typeface="Calibri"/>
            </a:endParaRPr>
          </a:p>
          <a:p>
            <a:pPr marL="147955" marR="140970" indent="-635" algn="ctr">
              <a:lnSpc>
                <a:spcPct val="100000"/>
              </a:lnSpc>
            </a:pPr>
            <a:r>
              <a:rPr sz="1200" b="1" spc="-10" dirty="0">
                <a:latin typeface="Calibri"/>
                <a:cs typeface="Calibri"/>
              </a:rPr>
              <a:t>Pre-Operative </a:t>
            </a:r>
            <a:r>
              <a:rPr sz="1200" b="1" spc="-5" dirty="0">
                <a:latin typeface="Calibri"/>
                <a:cs typeface="Calibri"/>
              </a:rPr>
              <a:t>Analgesia:  </a:t>
            </a:r>
            <a:endParaRPr lang="en-US" sz="1200" b="1" spc="-5" dirty="0">
              <a:latin typeface="Calibri"/>
              <a:cs typeface="Calibri"/>
            </a:endParaRPr>
          </a:p>
          <a:p>
            <a:pPr marL="147955" marR="140970" indent="-635" algn="ctr">
              <a:lnSpc>
                <a:spcPct val="100000"/>
              </a:lnSpc>
            </a:pPr>
            <a:r>
              <a:rPr sz="1100" spc="-5" dirty="0">
                <a:latin typeface="Calibri"/>
                <a:cs typeface="Calibri"/>
              </a:rPr>
              <a:t>Buprenorphine</a:t>
            </a:r>
            <a:endParaRPr lang="en-US" sz="1100" spc="-5" dirty="0">
              <a:latin typeface="Calibri"/>
              <a:cs typeface="Calibri"/>
            </a:endParaRPr>
          </a:p>
          <a:p>
            <a:pPr marL="147955" marR="140970" indent="-635" algn="ctr">
              <a:lnSpc>
                <a:spcPct val="100000"/>
              </a:lnSpc>
            </a:pPr>
            <a:r>
              <a:rPr sz="1100" spc="-5" dirty="0">
                <a:latin typeface="Calibri"/>
                <a:cs typeface="Calibri"/>
              </a:rPr>
              <a:t>Bupivacaine</a:t>
            </a:r>
            <a:r>
              <a:rPr sz="1100" dirty="0">
                <a:latin typeface="Calibri"/>
                <a:cs typeface="Calibri"/>
              </a:rPr>
              <a:t>  </a:t>
            </a:r>
            <a:endParaRPr lang="en-US" sz="1100" dirty="0">
              <a:latin typeface="Calibri"/>
              <a:cs typeface="Calibri"/>
            </a:endParaRPr>
          </a:p>
          <a:p>
            <a:pPr marL="147955" marR="140970" indent="-635" algn="ctr">
              <a:lnSpc>
                <a:spcPct val="100000"/>
              </a:lnSpc>
            </a:pPr>
            <a:r>
              <a:rPr sz="1200" b="1" spc="-10" dirty="0">
                <a:latin typeface="Calibri"/>
                <a:cs typeface="Calibri"/>
              </a:rPr>
              <a:t>Post-Operative </a:t>
            </a:r>
            <a:r>
              <a:rPr sz="1200" b="1" spc="-5" dirty="0">
                <a:latin typeface="Calibri"/>
                <a:cs typeface="Calibri"/>
              </a:rPr>
              <a:t>Analgesia: </a:t>
            </a:r>
            <a:endParaRPr lang="en-US" sz="1200" b="1" spc="-5" dirty="0">
              <a:latin typeface="Calibri"/>
              <a:cs typeface="Calibri"/>
            </a:endParaRPr>
          </a:p>
          <a:p>
            <a:pPr marL="147955" marR="140970" indent="-635" algn="ctr">
              <a:lnSpc>
                <a:spcPct val="100000"/>
              </a:lnSpc>
            </a:pPr>
            <a:r>
              <a:rPr sz="1100" spc="-5" dirty="0">
                <a:latin typeface="Calibri"/>
                <a:cs typeface="Calibri"/>
              </a:rPr>
              <a:t>Buprenorphine</a:t>
            </a:r>
            <a:endParaRPr lang="en-US" sz="1100" spc="-5" dirty="0">
              <a:latin typeface="Calibri"/>
              <a:cs typeface="Calibri"/>
            </a:endParaRPr>
          </a:p>
          <a:p>
            <a:pPr marL="147955" marR="140970" indent="-635" algn="ctr">
              <a:lnSpc>
                <a:spcPct val="100000"/>
              </a:lnSpc>
            </a:pPr>
            <a:r>
              <a:rPr sz="1100" spc="-5" dirty="0">
                <a:latin typeface="Calibri"/>
                <a:cs typeface="Calibri"/>
              </a:rPr>
              <a:t>Bupivacaine</a:t>
            </a:r>
            <a:endParaRPr sz="1100" dirty="0">
              <a:latin typeface="Calibri"/>
              <a:cs typeface="Calibri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4485132" y="2362200"/>
            <a:ext cx="2906268" cy="770724"/>
          </a:xfrm>
          <a:prstGeom prst="rect">
            <a:avLst/>
          </a:prstGeom>
          <a:ln w="9143">
            <a:solidFill>
              <a:srgbClr val="000000"/>
            </a:solidFill>
          </a:ln>
        </p:spPr>
        <p:txBody>
          <a:bodyPr vert="horz" wrap="square" lIns="0" tIns="31750" rIns="0" bIns="0" rtlCol="0">
            <a:spAutoFit/>
          </a:bodyPr>
          <a:lstStyle/>
          <a:p>
            <a:pPr marL="233045" marR="226695" algn="ctr">
              <a:lnSpc>
                <a:spcPct val="100000"/>
              </a:lnSpc>
              <a:spcBef>
                <a:spcPts val="250"/>
              </a:spcBef>
            </a:pPr>
            <a:r>
              <a:rPr sz="1200" b="1" spc="-15" dirty="0">
                <a:solidFill>
                  <a:srgbClr val="3333FF"/>
                </a:solidFill>
                <a:latin typeface="Calibri"/>
                <a:cs typeface="Calibri"/>
              </a:rPr>
              <a:t>SUBCUTANEOUS </a:t>
            </a:r>
            <a:r>
              <a:rPr sz="1200" b="1" spc="-5" dirty="0">
                <a:solidFill>
                  <a:srgbClr val="3333FF"/>
                </a:solidFill>
                <a:latin typeface="Calibri"/>
                <a:cs typeface="Calibri"/>
              </a:rPr>
              <a:t>TUMOR INJECTION  (</a:t>
            </a:r>
            <a:r>
              <a:rPr lang="en-US" sz="1200" b="1" spc="-5" dirty="0">
                <a:solidFill>
                  <a:srgbClr val="3333FF"/>
                </a:solidFill>
                <a:latin typeface="Calibri"/>
                <a:cs typeface="Calibri"/>
              </a:rPr>
              <a:t>PATIENT-DERIVED </a:t>
            </a:r>
            <a:r>
              <a:rPr sz="1200" b="1" spc="-5" dirty="0">
                <a:solidFill>
                  <a:srgbClr val="3333FF"/>
                </a:solidFill>
                <a:latin typeface="Calibri"/>
                <a:cs typeface="Calibri"/>
              </a:rPr>
              <a:t>CELL LINE</a:t>
            </a:r>
            <a:r>
              <a:rPr sz="1200" b="1" spc="-25" dirty="0">
                <a:solidFill>
                  <a:srgbClr val="3333FF"/>
                </a:solidFill>
                <a:latin typeface="Calibri"/>
                <a:cs typeface="Calibri"/>
              </a:rPr>
              <a:t> </a:t>
            </a:r>
            <a:r>
              <a:rPr sz="1200" b="1" spc="-5" dirty="0">
                <a:solidFill>
                  <a:srgbClr val="3333FF"/>
                </a:solidFill>
                <a:latin typeface="Calibri"/>
                <a:cs typeface="Calibri"/>
              </a:rPr>
              <a:t>MODELS)</a:t>
            </a:r>
            <a:endParaRPr lang="en-US" sz="1200" b="1" spc="-5" dirty="0">
              <a:solidFill>
                <a:srgbClr val="3333FF"/>
              </a:solidFill>
              <a:latin typeface="Calibri"/>
              <a:cs typeface="Calibri"/>
            </a:endParaRPr>
          </a:p>
          <a:p>
            <a:pPr algn="ctr">
              <a:lnSpc>
                <a:spcPct val="100000"/>
              </a:lnSpc>
            </a:pPr>
            <a:r>
              <a:rPr sz="1200" dirty="0">
                <a:latin typeface="Calibri"/>
                <a:cs typeface="Calibri"/>
              </a:rPr>
              <a:t>40 </a:t>
            </a:r>
            <a:r>
              <a:rPr sz="1200" spc="-5" dirty="0">
                <a:latin typeface="Calibri"/>
                <a:cs typeface="Calibri"/>
              </a:rPr>
              <a:t>MICE-ALLOWS </a:t>
            </a:r>
            <a:r>
              <a:rPr sz="1200" spc="-10" dirty="0">
                <a:latin typeface="Calibri"/>
                <a:cs typeface="Calibri"/>
              </a:rPr>
              <a:t>FOR </a:t>
            </a:r>
            <a:r>
              <a:rPr sz="1200" dirty="0">
                <a:latin typeface="Calibri"/>
                <a:cs typeface="Calibri"/>
              </a:rPr>
              <a:t>20%</a:t>
            </a:r>
            <a:r>
              <a:rPr sz="1200" spc="-60" dirty="0">
                <a:latin typeface="Calibri"/>
                <a:cs typeface="Calibri"/>
              </a:rPr>
              <a:t> </a:t>
            </a:r>
            <a:r>
              <a:rPr sz="1200" spc="-10" dirty="0">
                <a:latin typeface="Calibri"/>
                <a:cs typeface="Calibri"/>
              </a:rPr>
              <a:t>F</a:t>
            </a:r>
            <a:r>
              <a:rPr lang="en-US" sz="1200" spc="-10" dirty="0">
                <a:latin typeface="Calibri"/>
                <a:cs typeface="Calibri"/>
              </a:rPr>
              <a:t>AILURE</a:t>
            </a:r>
            <a:endParaRPr sz="1200" dirty="0">
              <a:latin typeface="Calibri"/>
              <a:cs typeface="Calibri"/>
            </a:endParaRPr>
          </a:p>
          <a:p>
            <a:pPr algn="ctr">
              <a:lnSpc>
                <a:spcPct val="100000"/>
              </a:lnSpc>
            </a:pPr>
            <a:r>
              <a:rPr sz="1200" b="1" spc="-5" dirty="0">
                <a:latin typeface="Calibri"/>
                <a:cs typeface="Calibri"/>
              </a:rPr>
              <a:t>Anesthesia:</a:t>
            </a:r>
            <a:r>
              <a:rPr sz="1200" b="1" spc="-90" dirty="0">
                <a:latin typeface="Calibri"/>
                <a:cs typeface="Calibri"/>
              </a:rPr>
              <a:t> </a:t>
            </a:r>
            <a:r>
              <a:rPr sz="1100" spc="-5" dirty="0">
                <a:latin typeface="Calibri"/>
                <a:cs typeface="Calibri"/>
              </a:rPr>
              <a:t>Isoflurane</a:t>
            </a:r>
            <a:endParaRPr sz="1100" dirty="0">
              <a:latin typeface="Calibri"/>
              <a:cs typeface="Calibri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2509203" y="5207169"/>
            <a:ext cx="2753994" cy="52322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34620" marR="5080" indent="-122555"/>
            <a:r>
              <a:rPr lang="en-US" sz="1200" b="1" spc="-10" dirty="0">
                <a:cs typeface="Calibri"/>
              </a:rPr>
              <a:t>Post-Operative/Post-Procedural</a:t>
            </a:r>
            <a:r>
              <a:rPr lang="en-US" sz="1200" b="1" spc="-105" dirty="0">
                <a:cs typeface="Calibri"/>
              </a:rPr>
              <a:t> </a:t>
            </a:r>
            <a:r>
              <a:rPr lang="en-US" sz="1200" b="1" dirty="0">
                <a:cs typeface="Calibri"/>
              </a:rPr>
              <a:t>Monitoring</a:t>
            </a:r>
            <a:endParaRPr lang="en-US" sz="1200" spc="-5" dirty="0">
              <a:latin typeface="Calibri"/>
              <a:cs typeface="Calibri"/>
            </a:endParaRPr>
          </a:p>
          <a:p>
            <a:pPr marL="134620" marR="5080" indent="-122555" algn="ctr">
              <a:lnSpc>
                <a:spcPct val="100000"/>
              </a:lnSpc>
            </a:pPr>
            <a:r>
              <a:rPr sz="1100" spc="-5" dirty="0">
                <a:latin typeface="Calibri"/>
                <a:cs typeface="Calibri"/>
              </a:rPr>
              <a:t>Monitor </a:t>
            </a:r>
            <a:r>
              <a:rPr sz="1100" dirty="0">
                <a:latin typeface="Calibri"/>
                <a:cs typeface="Calibri"/>
              </a:rPr>
              <a:t>tumor </a:t>
            </a:r>
            <a:r>
              <a:rPr sz="1100" spc="-5" dirty="0">
                <a:latin typeface="Calibri"/>
                <a:cs typeface="Calibri"/>
              </a:rPr>
              <a:t>formation </a:t>
            </a:r>
            <a:r>
              <a:rPr sz="1100" dirty="0">
                <a:latin typeface="Calibri"/>
                <a:cs typeface="Calibri"/>
              </a:rPr>
              <a:t>weekly</a:t>
            </a:r>
            <a:r>
              <a:rPr sz="1100" spc="-114" dirty="0">
                <a:latin typeface="Calibri"/>
                <a:cs typeface="Calibri"/>
              </a:rPr>
              <a:t> </a:t>
            </a:r>
            <a:r>
              <a:rPr sz="1100" spc="-5" dirty="0">
                <a:latin typeface="Calibri"/>
                <a:cs typeface="Calibri"/>
              </a:rPr>
              <a:t>until </a:t>
            </a:r>
            <a:endParaRPr lang="en-US" sz="1100" spc="-5" dirty="0">
              <a:latin typeface="Calibri"/>
              <a:cs typeface="Calibri"/>
            </a:endParaRPr>
          </a:p>
          <a:p>
            <a:pPr marL="134620" marR="5080" indent="-122555" algn="ctr">
              <a:lnSpc>
                <a:spcPct val="100000"/>
              </a:lnSpc>
            </a:pPr>
            <a:r>
              <a:rPr sz="1100" spc="-5" dirty="0">
                <a:latin typeface="Calibri"/>
                <a:cs typeface="Calibri"/>
              </a:rPr>
              <a:t>reach </a:t>
            </a:r>
            <a:r>
              <a:rPr sz="1100" dirty="0">
                <a:latin typeface="Calibri"/>
                <a:cs typeface="Calibri"/>
              </a:rPr>
              <a:t>tumor volume of ~200</a:t>
            </a:r>
            <a:r>
              <a:rPr sz="1100" spc="-120" dirty="0">
                <a:latin typeface="Calibri"/>
                <a:cs typeface="Calibri"/>
              </a:rPr>
              <a:t> </a:t>
            </a:r>
            <a:r>
              <a:rPr sz="1100" spc="10" dirty="0">
                <a:latin typeface="Calibri"/>
                <a:cs typeface="Calibri"/>
              </a:rPr>
              <a:t>mm</a:t>
            </a:r>
            <a:r>
              <a:rPr sz="1050" spc="15" baseline="27777" dirty="0">
                <a:latin typeface="Calibri"/>
                <a:cs typeface="Calibri"/>
              </a:rPr>
              <a:t>3</a:t>
            </a:r>
            <a:endParaRPr sz="1050" baseline="27777" dirty="0">
              <a:latin typeface="Calibri"/>
              <a:cs typeface="Calibri"/>
            </a:endParaRPr>
          </a:p>
        </p:txBody>
      </p:sp>
      <p:sp>
        <p:nvSpPr>
          <p:cNvPr id="17" name="object 17"/>
          <p:cNvSpPr/>
          <p:nvPr/>
        </p:nvSpPr>
        <p:spPr>
          <a:xfrm>
            <a:off x="3734561" y="5842253"/>
            <a:ext cx="0" cy="384810"/>
          </a:xfrm>
          <a:custGeom>
            <a:avLst/>
            <a:gdLst/>
            <a:ahLst/>
            <a:cxnLst/>
            <a:rect l="l" t="t" r="r" b="b"/>
            <a:pathLst>
              <a:path h="384810">
                <a:moveTo>
                  <a:pt x="0" y="0"/>
                </a:moveTo>
                <a:lnTo>
                  <a:pt x="0" y="384810"/>
                </a:lnTo>
              </a:path>
            </a:pathLst>
          </a:custGeom>
          <a:ln w="2895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3691133" y="6212587"/>
            <a:ext cx="86995" cy="86995"/>
          </a:xfrm>
          <a:custGeom>
            <a:avLst/>
            <a:gdLst/>
            <a:ahLst/>
            <a:cxnLst/>
            <a:rect l="l" t="t" r="r" b="b"/>
            <a:pathLst>
              <a:path w="86995" h="86995">
                <a:moveTo>
                  <a:pt x="86867" y="0"/>
                </a:moveTo>
                <a:lnTo>
                  <a:pt x="0" y="0"/>
                </a:lnTo>
                <a:lnTo>
                  <a:pt x="43433" y="86868"/>
                </a:lnTo>
                <a:lnTo>
                  <a:pt x="86867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 txBox="1"/>
          <p:nvPr/>
        </p:nvSpPr>
        <p:spPr>
          <a:xfrm>
            <a:off x="2514600" y="6361684"/>
            <a:ext cx="2503170" cy="3556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650875" marR="5080" indent="-638810">
              <a:lnSpc>
                <a:spcPct val="100000"/>
              </a:lnSpc>
            </a:pPr>
            <a:r>
              <a:rPr sz="1100" dirty="0">
                <a:latin typeface="Calibri"/>
                <a:cs typeface="Calibri"/>
              </a:rPr>
              <a:t>Randomize to one of four treatment</a:t>
            </a:r>
            <a:r>
              <a:rPr sz="1100" spc="-165" dirty="0">
                <a:latin typeface="Calibri"/>
                <a:cs typeface="Calibri"/>
              </a:rPr>
              <a:t> </a:t>
            </a:r>
            <a:r>
              <a:rPr sz="1100" spc="-5" dirty="0">
                <a:latin typeface="Calibri"/>
                <a:cs typeface="Calibri"/>
              </a:rPr>
              <a:t>groups  </a:t>
            </a:r>
            <a:r>
              <a:rPr sz="1100" dirty="0">
                <a:latin typeface="Calibri"/>
                <a:cs typeface="Calibri"/>
              </a:rPr>
              <a:t>(8-10</a:t>
            </a:r>
            <a:r>
              <a:rPr sz="1100" spc="-65" dirty="0">
                <a:latin typeface="Calibri"/>
                <a:cs typeface="Calibri"/>
              </a:rPr>
              <a:t> </a:t>
            </a:r>
            <a:r>
              <a:rPr sz="1100" spc="-5" dirty="0">
                <a:latin typeface="Calibri"/>
                <a:cs typeface="Calibri"/>
              </a:rPr>
              <a:t>animals/group)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2894931" y="6849467"/>
            <a:ext cx="1905669" cy="6908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100" b="1" spc="-5" dirty="0">
                <a:solidFill>
                  <a:srgbClr val="FF0000"/>
                </a:solidFill>
                <a:latin typeface="Calibri"/>
                <a:cs typeface="Calibri"/>
              </a:rPr>
              <a:t>Group </a:t>
            </a:r>
            <a:r>
              <a:rPr sz="1100" b="1" dirty="0">
                <a:solidFill>
                  <a:srgbClr val="FF0000"/>
                </a:solidFill>
                <a:latin typeface="Calibri"/>
                <a:cs typeface="Calibri"/>
              </a:rPr>
              <a:t>A: </a:t>
            </a:r>
            <a:r>
              <a:rPr sz="1100" b="1" spc="-5" dirty="0">
                <a:latin typeface="Calibri"/>
                <a:cs typeface="Calibri"/>
              </a:rPr>
              <a:t>Saline Vehicle</a:t>
            </a:r>
            <a:endParaRPr sz="1100" dirty="0">
              <a:latin typeface="Calibri"/>
              <a:cs typeface="Calibri"/>
            </a:endParaRPr>
          </a:p>
          <a:p>
            <a:pPr marL="12700" marR="5080">
              <a:lnSpc>
                <a:spcPct val="100000"/>
              </a:lnSpc>
            </a:pPr>
            <a:r>
              <a:rPr sz="1100" b="1" spc="-5" dirty="0">
                <a:solidFill>
                  <a:srgbClr val="FF0000"/>
                </a:solidFill>
                <a:latin typeface="Calibri"/>
                <a:cs typeface="Calibri"/>
              </a:rPr>
              <a:t>Group </a:t>
            </a:r>
            <a:r>
              <a:rPr sz="1100" b="1" dirty="0">
                <a:solidFill>
                  <a:srgbClr val="FF0000"/>
                </a:solidFill>
                <a:latin typeface="Calibri"/>
                <a:cs typeface="Calibri"/>
              </a:rPr>
              <a:t>B: </a:t>
            </a:r>
            <a:r>
              <a:rPr sz="1100" b="1" spc="-5" dirty="0">
                <a:latin typeface="Calibri"/>
                <a:cs typeface="Calibri"/>
              </a:rPr>
              <a:t>Therapy </a:t>
            </a:r>
            <a:r>
              <a:rPr sz="1100" b="1" dirty="0">
                <a:latin typeface="Calibri"/>
                <a:cs typeface="Calibri"/>
              </a:rPr>
              <a:t>X</a:t>
            </a:r>
            <a:endParaRPr lang="en-US" sz="1100" b="1" dirty="0">
              <a:latin typeface="Calibri"/>
              <a:cs typeface="Calibri"/>
            </a:endParaRPr>
          </a:p>
          <a:p>
            <a:pPr marL="12700" marR="5080">
              <a:lnSpc>
                <a:spcPct val="100000"/>
              </a:lnSpc>
            </a:pPr>
            <a:r>
              <a:rPr sz="1100" b="1" spc="-5" dirty="0">
                <a:solidFill>
                  <a:srgbClr val="FF0000"/>
                </a:solidFill>
                <a:latin typeface="Calibri"/>
                <a:cs typeface="Calibri"/>
              </a:rPr>
              <a:t>Group </a:t>
            </a:r>
            <a:r>
              <a:rPr sz="1100" b="1" dirty="0">
                <a:solidFill>
                  <a:srgbClr val="FF0000"/>
                </a:solidFill>
                <a:latin typeface="Calibri"/>
                <a:cs typeface="Calibri"/>
              </a:rPr>
              <a:t>C</a:t>
            </a:r>
            <a:r>
              <a:rPr lang="en-US" sz="1100" b="1" dirty="0">
                <a:solidFill>
                  <a:srgbClr val="FF0000"/>
                </a:solidFill>
                <a:latin typeface="Calibri"/>
                <a:cs typeface="Calibri"/>
              </a:rPr>
              <a:t>: </a:t>
            </a:r>
            <a:r>
              <a:rPr lang="en-US" sz="1100" b="1" spc="-5" dirty="0">
                <a:latin typeface="Calibri"/>
                <a:cs typeface="Calibri"/>
              </a:rPr>
              <a:t>Therapy </a:t>
            </a:r>
            <a:r>
              <a:rPr lang="en-US" sz="1100" b="1" dirty="0">
                <a:latin typeface="Calibri"/>
                <a:cs typeface="Calibri"/>
              </a:rPr>
              <a:t>Y</a:t>
            </a:r>
          </a:p>
          <a:p>
            <a:pPr marL="12700" marR="5080">
              <a:lnSpc>
                <a:spcPct val="100000"/>
              </a:lnSpc>
            </a:pPr>
            <a:r>
              <a:rPr sz="1100" b="1" spc="-5" dirty="0">
                <a:solidFill>
                  <a:srgbClr val="FF0000"/>
                </a:solidFill>
                <a:latin typeface="Calibri"/>
                <a:cs typeface="Calibri"/>
              </a:rPr>
              <a:t>Group </a:t>
            </a:r>
            <a:r>
              <a:rPr sz="1100" b="1" dirty="0">
                <a:solidFill>
                  <a:srgbClr val="FF0000"/>
                </a:solidFill>
                <a:latin typeface="Calibri"/>
                <a:cs typeface="Calibri"/>
              </a:rPr>
              <a:t>D: </a:t>
            </a:r>
            <a:r>
              <a:rPr sz="1100" b="1" spc="-5" dirty="0">
                <a:latin typeface="Calibri"/>
                <a:cs typeface="Calibri"/>
              </a:rPr>
              <a:t>Combination </a:t>
            </a:r>
            <a:r>
              <a:rPr sz="1100" b="1" dirty="0">
                <a:latin typeface="Calibri"/>
                <a:cs typeface="Calibri"/>
              </a:rPr>
              <a:t>Therapy</a:t>
            </a:r>
            <a:endParaRPr sz="1100" dirty="0">
              <a:latin typeface="Calibri"/>
              <a:cs typeface="Calibri"/>
            </a:endParaRPr>
          </a:p>
        </p:txBody>
      </p:sp>
      <p:sp>
        <p:nvSpPr>
          <p:cNvPr id="21" name="object 21"/>
          <p:cNvSpPr/>
          <p:nvPr/>
        </p:nvSpPr>
        <p:spPr>
          <a:xfrm>
            <a:off x="3734561" y="7620761"/>
            <a:ext cx="0" cy="384810"/>
          </a:xfrm>
          <a:custGeom>
            <a:avLst/>
            <a:gdLst/>
            <a:ahLst/>
            <a:cxnLst/>
            <a:rect l="l" t="t" r="r" b="b"/>
            <a:pathLst>
              <a:path h="384809">
                <a:moveTo>
                  <a:pt x="0" y="0"/>
                </a:moveTo>
                <a:lnTo>
                  <a:pt x="0" y="384810"/>
                </a:lnTo>
              </a:path>
            </a:pathLst>
          </a:custGeom>
          <a:ln w="2895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3691133" y="7991096"/>
            <a:ext cx="86995" cy="86995"/>
          </a:xfrm>
          <a:custGeom>
            <a:avLst/>
            <a:gdLst/>
            <a:ahLst/>
            <a:cxnLst/>
            <a:rect l="l" t="t" r="r" b="b"/>
            <a:pathLst>
              <a:path w="86995" h="86995">
                <a:moveTo>
                  <a:pt x="86867" y="0"/>
                </a:moveTo>
                <a:lnTo>
                  <a:pt x="0" y="0"/>
                </a:lnTo>
                <a:lnTo>
                  <a:pt x="43433" y="86868"/>
                </a:lnTo>
                <a:lnTo>
                  <a:pt x="86867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3734561" y="8382761"/>
            <a:ext cx="0" cy="384810"/>
          </a:xfrm>
          <a:custGeom>
            <a:avLst/>
            <a:gdLst/>
            <a:ahLst/>
            <a:cxnLst/>
            <a:rect l="l" t="t" r="r" b="b"/>
            <a:pathLst>
              <a:path h="384809">
                <a:moveTo>
                  <a:pt x="0" y="0"/>
                </a:moveTo>
                <a:lnTo>
                  <a:pt x="0" y="384810"/>
                </a:lnTo>
              </a:path>
            </a:pathLst>
          </a:custGeom>
          <a:ln w="2895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3691133" y="8753095"/>
            <a:ext cx="86995" cy="86995"/>
          </a:xfrm>
          <a:custGeom>
            <a:avLst/>
            <a:gdLst/>
            <a:ahLst/>
            <a:cxnLst/>
            <a:rect l="l" t="t" r="r" b="b"/>
            <a:pathLst>
              <a:path w="86995" h="86995">
                <a:moveTo>
                  <a:pt x="86867" y="0"/>
                </a:moveTo>
                <a:lnTo>
                  <a:pt x="0" y="0"/>
                </a:lnTo>
                <a:lnTo>
                  <a:pt x="43433" y="86868"/>
                </a:lnTo>
                <a:lnTo>
                  <a:pt x="86867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cxnSp>
        <p:nvCxnSpPr>
          <p:cNvPr id="31" name="Straight Arrow Connector 30">
            <a:extLst>
              <a:ext uri="{FF2B5EF4-FFF2-40B4-BE49-F238E27FC236}">
                <a16:creationId xmlns:a16="http://schemas.microsoft.com/office/drawing/2014/main" id="{EB296198-0113-4BE8-AEC3-958385CCE1F5}"/>
              </a:ext>
            </a:extLst>
          </p:cNvPr>
          <p:cNvCxnSpPr/>
          <p:nvPr/>
        </p:nvCxnSpPr>
        <p:spPr>
          <a:xfrm>
            <a:off x="1981200" y="4343400"/>
            <a:ext cx="1382395" cy="762000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id="{D8DA3B44-65D8-4FD9-ABF1-934FE807936C}"/>
              </a:ext>
            </a:extLst>
          </p:cNvPr>
          <p:cNvCxnSpPr/>
          <p:nvPr/>
        </p:nvCxnSpPr>
        <p:spPr>
          <a:xfrm flipH="1">
            <a:off x="4485132" y="3276600"/>
            <a:ext cx="1458468" cy="1828800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57">
            <a:extLst>
              <a:ext uri="{FF2B5EF4-FFF2-40B4-BE49-F238E27FC236}">
                <a16:creationId xmlns:a16="http://schemas.microsoft.com/office/drawing/2014/main" id="{D5F2FF2D-B986-4B99-AF62-DB697D0DA712}"/>
              </a:ext>
            </a:extLst>
          </p:cNvPr>
          <p:cNvSpPr txBox="1"/>
          <p:nvPr/>
        </p:nvSpPr>
        <p:spPr>
          <a:xfrm>
            <a:off x="5865495" y="9458980"/>
            <a:ext cx="1830705" cy="523220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2800" b="1" dirty="0">
                <a:solidFill>
                  <a:srgbClr val="FF0000"/>
                </a:solidFill>
              </a:rPr>
              <a:t>EXAMPLE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3766ACBFE5DD54BA5B08F2C9A325EA1" ma:contentTypeVersion="2" ma:contentTypeDescription="Create a new document." ma:contentTypeScope="" ma:versionID="3dff13e3a71cf1871d38ae61350eaf0b">
  <xsd:schema xmlns:xsd="http://www.w3.org/2001/XMLSchema" xmlns:xs="http://www.w3.org/2001/XMLSchema" xmlns:p="http://schemas.microsoft.com/office/2006/metadata/properties" xmlns:ns2="56f13c51-0d14-4fb7-99dc-a7940ac61e9e" targetNamespace="http://schemas.microsoft.com/office/2006/metadata/properties" ma:root="true" ma:fieldsID="efb6f8a35daac713bd028b1a1257a3c4" ns2:_="">
    <xsd:import namespace="56f13c51-0d14-4fb7-99dc-a7940ac61e9e"/>
    <xsd:element name="properties">
      <xsd:complexType>
        <xsd:sequence>
          <xsd:element name="documentManagement">
            <xsd:complexType>
              <xsd:all>
                <xsd:element ref="ns2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6f13c51-0d14-4fb7-99dc-a7940ac61e9e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 ma:readOnly="true"/>
        <xsd:element ref="dc:title" minOccurs="0" maxOccurs="1" ma:index="7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48FB8F2E-C964-4E40-9E38-F04CE4E55A6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6f13c51-0d14-4fb7-99dc-a7940ac61e9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65CE1EF5-DD37-4C7F-BBDE-5A864347F9A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F3EBCB78-9D0D-44B7-A674-6E2275D19024}">
  <ds:schemaRefs>
    <ds:schemaRef ds:uri="http://purl.org/dc/elements/1.1/"/>
    <ds:schemaRef ds:uri="http://schemas.microsoft.com/office/2006/metadata/properties"/>
    <ds:schemaRef ds:uri="56f13c51-0d14-4fb7-99dc-a7940ac61e9e"/>
    <ds:schemaRef ds:uri="http://purl.org/dc/terms/"/>
    <ds:schemaRef ds:uri="http://schemas.openxmlformats.org/package/2006/metadata/core-properties"/>
    <ds:schemaRef ds:uri="http://purl.org/dc/dcmitype/"/>
    <ds:schemaRef ds:uri="http://schemas.microsoft.com/office/2006/documentManagement/types"/>
    <ds:schemaRef ds:uri="http://schemas.microsoft.com/office/infopath/2007/PartnerControl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269</TotalTime>
  <Words>215</Words>
  <Application>Microsoft Office PowerPoint</Application>
  <PresentationFormat>Custom</PresentationFormat>
  <Paragraphs>40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Calibri</vt:lpstr>
      <vt:lpstr>Times New Roman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SCHEMA OR FLOW DIAGRAM:  (use 12 cpi or 10 font)</dc:title>
  <dc:creator>Partners Information Systems</dc:creator>
  <cp:lastModifiedBy>Foster, Rosemary</cp:lastModifiedBy>
  <cp:revision>11</cp:revision>
  <dcterms:created xsi:type="dcterms:W3CDTF">2020-10-28T14:44:14Z</dcterms:created>
  <dcterms:modified xsi:type="dcterms:W3CDTF">2021-03-22T18:41:53Z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2020-07-16T00:00:00Z</vt:filetime>
  </property>
  <property fmtid="{D5CDD505-2E9C-101B-9397-08002B2CF9AE}" pid="3" name="Creator">
    <vt:lpwstr>Microsoft® Word 2016</vt:lpwstr>
  </property>
  <property fmtid="{D5CDD505-2E9C-101B-9397-08002B2CF9AE}" pid="4" name="LastSaved">
    <vt:filetime>2020-10-28T00:00:00Z</vt:filetime>
  </property>
  <property fmtid="{D5CDD505-2E9C-101B-9397-08002B2CF9AE}" pid="5" name="ContentTypeId">
    <vt:lpwstr>0x01010073766ACBFE5DD54BA5B08F2C9A325EA1</vt:lpwstr>
  </property>
</Properties>
</file>