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8" r:id="rId11"/>
    <p:sldId id="270" r:id="rId12"/>
    <p:sldId id="265" r:id="rId13"/>
    <p:sldId id="266" r:id="rId14"/>
    <p:sldId id="267"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308"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16B0588-A227-43EF-819F-315402ACA750}" type="datetimeFigureOut">
              <a:rPr lang="en-US" smtClean="0"/>
              <a:pPr/>
              <a:t>8/4/2016</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70A9F392-D529-427C-AAFA-EAF965B1C653}"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16B0588-A227-43EF-819F-315402ACA750}" type="datetimeFigureOut">
              <a:rPr lang="en-US" smtClean="0"/>
              <a:pPr/>
              <a:t>8/4/2016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A9F392-D529-427C-AAFA-EAF965B1C65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16B0588-A227-43EF-819F-315402ACA750}" type="datetimeFigureOut">
              <a:rPr lang="en-US" smtClean="0"/>
              <a:pPr/>
              <a:t>8/4/2016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A9F392-D529-427C-AAFA-EAF965B1C65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16B0588-A227-43EF-819F-315402ACA750}" type="datetimeFigureOut">
              <a:rPr lang="en-US" smtClean="0"/>
              <a:pPr/>
              <a:t>8/4/2016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A9F392-D529-427C-AAFA-EAF965B1C65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16B0588-A227-43EF-819F-315402ACA750}" type="datetimeFigureOut">
              <a:rPr lang="en-US" smtClean="0"/>
              <a:pPr/>
              <a:t>8/4/2016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A9F392-D529-427C-AAFA-EAF965B1C653}"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16B0588-A227-43EF-819F-315402ACA750}" type="datetimeFigureOut">
              <a:rPr lang="en-US" smtClean="0"/>
              <a:pPr/>
              <a:t>8/4/2016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A9F392-D529-427C-AAFA-EAF965B1C65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16B0588-A227-43EF-819F-315402ACA750}" type="datetimeFigureOut">
              <a:rPr lang="en-US" smtClean="0"/>
              <a:pPr/>
              <a:t>8/4/2016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A9F392-D529-427C-AAFA-EAF965B1C65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316B0588-A227-43EF-819F-315402ACA750}" type="datetimeFigureOut">
              <a:rPr lang="en-US" smtClean="0"/>
              <a:pPr/>
              <a:t>8/4/2016</a:t>
            </a:fld>
            <a:endParaRPr lang="en-US" dirty="0"/>
          </a:p>
        </p:txBody>
      </p:sp>
      <p:sp>
        <p:nvSpPr>
          <p:cNvPr id="8" name="Slide Number Placeholder 7"/>
          <p:cNvSpPr>
            <a:spLocks noGrp="1"/>
          </p:cNvSpPr>
          <p:nvPr>
            <p:ph type="sldNum" sz="quarter" idx="11"/>
          </p:nvPr>
        </p:nvSpPr>
        <p:spPr/>
        <p:txBody>
          <a:bodyPr/>
          <a:lstStyle/>
          <a:p>
            <a:fld id="{70A9F392-D529-427C-AAFA-EAF965B1C653}"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B0588-A227-43EF-819F-315402ACA750}" type="datetimeFigureOut">
              <a:rPr lang="en-US" smtClean="0"/>
              <a:pPr/>
              <a:t>8/4/2016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A9F392-D529-427C-AAFA-EAF965B1C65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16B0588-A227-43EF-819F-315402ACA750}" type="datetimeFigureOut">
              <a:rPr lang="en-US" smtClean="0"/>
              <a:pPr/>
              <a:t>8/4/2016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156448" y="6422064"/>
            <a:ext cx="762000" cy="365125"/>
          </a:xfrm>
        </p:spPr>
        <p:txBody>
          <a:bodyPr/>
          <a:lstStyle/>
          <a:p>
            <a:fld id="{70A9F392-D529-427C-AAFA-EAF965B1C65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316B0588-A227-43EF-819F-315402ACA750}" type="datetimeFigureOut">
              <a:rPr lang="en-US" smtClean="0"/>
              <a:pPr/>
              <a:t>8/4/2016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A9F392-D529-427C-AAFA-EAF965B1C65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316B0588-A227-43EF-819F-315402ACA750}" type="datetimeFigureOut">
              <a:rPr lang="en-US" smtClean="0"/>
              <a:pPr/>
              <a:t>8/4/2016</a:t>
            </a:fld>
            <a:endParaRPr lang="en-US" dirty="0"/>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dirty="0"/>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70A9F392-D529-427C-AAFA-EAF965B1C653}"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Export controls &amp; Partners Healthcare</a:t>
            </a:r>
            <a:endParaRPr lang="en-US" dirty="0"/>
          </a:p>
        </p:txBody>
      </p:sp>
      <p:sp>
        <p:nvSpPr>
          <p:cNvPr id="3" name="Subtitle 2"/>
          <p:cNvSpPr>
            <a:spLocks noGrp="1"/>
          </p:cNvSpPr>
          <p:nvPr>
            <p:ph type="subTitle" idx="1"/>
          </p:nvPr>
        </p:nvSpPr>
        <p:spPr/>
        <p:txBody>
          <a:bodyPr/>
          <a:lstStyle/>
          <a:p>
            <a:r>
              <a:rPr lang="en-US" dirty="0" smtClean="0"/>
              <a:t>Lisa Griffin, BWH </a:t>
            </a:r>
          </a:p>
          <a:p>
            <a:r>
              <a:rPr lang="en-US" dirty="0" smtClean="0"/>
              <a:t>Rachel Ackman, MGH</a:t>
            </a:r>
          </a:p>
          <a:p>
            <a:r>
              <a:rPr lang="en-US" dirty="0" smtClean="0"/>
              <a:t>September 29, 2015</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need your help</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Embargoed countries</a:t>
            </a:r>
          </a:p>
          <a:p>
            <a:pPr lvl="1"/>
            <a:r>
              <a:rPr lang="en-US" dirty="0" smtClean="0"/>
              <a:t>Flag transactions and notify entity Research Compliance Office </a:t>
            </a:r>
          </a:p>
          <a:p>
            <a:r>
              <a:rPr lang="en-US" dirty="0" smtClean="0"/>
              <a:t>Contract language</a:t>
            </a:r>
          </a:p>
          <a:p>
            <a:pPr lvl="1"/>
            <a:r>
              <a:rPr lang="en-US" dirty="0" smtClean="0"/>
              <a:t>Ensure language requiring vendor compliance with export controls appears in contracts</a:t>
            </a:r>
          </a:p>
          <a:p>
            <a:pPr lvl="1"/>
            <a:r>
              <a:rPr lang="en-US" dirty="0" smtClean="0"/>
              <a:t>If you get pushback, notify entity Research Compliance Office</a:t>
            </a:r>
          </a:p>
          <a:p>
            <a:r>
              <a:rPr lang="en-US" dirty="0" smtClean="0"/>
              <a:t>Red Flags</a:t>
            </a:r>
          </a:p>
          <a:p>
            <a:pPr lvl="1"/>
            <a:r>
              <a:rPr lang="en-US" dirty="0" smtClean="0"/>
              <a:t>If you have any concerns about a transaction, notify entity Research Compliance Office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need your help</a:t>
            </a:r>
            <a:endParaRPr lang="en-US" dirty="0"/>
          </a:p>
        </p:txBody>
      </p:sp>
      <p:sp>
        <p:nvSpPr>
          <p:cNvPr id="3" name="Content Placeholder 2"/>
          <p:cNvSpPr>
            <a:spLocks noGrp="1"/>
          </p:cNvSpPr>
          <p:nvPr>
            <p:ph idx="1"/>
          </p:nvPr>
        </p:nvSpPr>
        <p:spPr>
          <a:xfrm>
            <a:off x="457200" y="1447800"/>
            <a:ext cx="7467600" cy="5257800"/>
          </a:xfrm>
        </p:spPr>
        <p:txBody>
          <a:bodyPr>
            <a:normAutofit fontScale="85000" lnSpcReduction="10000"/>
          </a:bodyPr>
          <a:lstStyle/>
          <a:p>
            <a:r>
              <a:rPr lang="en-US" dirty="0" smtClean="0"/>
              <a:t>Pre Award</a:t>
            </a:r>
          </a:p>
          <a:p>
            <a:pPr lvl="1"/>
            <a:r>
              <a:rPr lang="en-US" dirty="0" smtClean="0"/>
              <a:t>Embargoed countries</a:t>
            </a:r>
          </a:p>
          <a:p>
            <a:pPr lvl="1"/>
            <a:r>
              <a:rPr lang="en-US" dirty="0" smtClean="0"/>
              <a:t>Letter/Statement of Intent</a:t>
            </a:r>
          </a:p>
          <a:p>
            <a:pPr lvl="1"/>
            <a:r>
              <a:rPr lang="en-US" b="1" u="sng" dirty="0" smtClean="0"/>
              <a:t>Re-export</a:t>
            </a:r>
          </a:p>
          <a:p>
            <a:r>
              <a:rPr lang="en-US" dirty="0" smtClean="0"/>
              <a:t>Post Award</a:t>
            </a:r>
          </a:p>
          <a:p>
            <a:pPr lvl="1"/>
            <a:r>
              <a:rPr lang="en-US" dirty="0" smtClean="0"/>
              <a:t>Financial terms</a:t>
            </a:r>
          </a:p>
          <a:p>
            <a:pPr lvl="1"/>
            <a:r>
              <a:rPr lang="en-US" dirty="0" smtClean="0"/>
              <a:t>Scope of Work</a:t>
            </a:r>
          </a:p>
          <a:p>
            <a:r>
              <a:rPr lang="en-US" dirty="0" smtClean="0"/>
              <a:t>Contract/subcontract</a:t>
            </a:r>
          </a:p>
          <a:p>
            <a:pPr lvl="1"/>
            <a:r>
              <a:rPr lang="en-US" dirty="0" smtClean="0"/>
              <a:t>Governing law, specific export control references</a:t>
            </a:r>
          </a:p>
          <a:p>
            <a:pPr lvl="1"/>
            <a:r>
              <a:rPr lang="en-US" dirty="0" smtClean="0"/>
              <a:t>Publication </a:t>
            </a:r>
          </a:p>
          <a:p>
            <a:r>
              <a:rPr lang="en-US" dirty="0" smtClean="0"/>
              <a:t>Finance</a:t>
            </a:r>
          </a:p>
          <a:p>
            <a:pPr lvl="1"/>
            <a:r>
              <a:rPr lang="en-US" dirty="0" smtClean="0"/>
              <a:t>Invoicing</a:t>
            </a:r>
          </a:p>
          <a:p>
            <a:pPr lvl="1"/>
            <a:r>
              <a:rPr lang="en-US" dirty="0" smtClean="0"/>
              <a:t>Payments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a:bodyPr>
          <a:lstStyle/>
          <a:p>
            <a:r>
              <a:rPr lang="en-US" sz="4000" dirty="0" smtClean="0"/>
              <a:t>Determining if Export Restrictions Apply</a:t>
            </a:r>
            <a:endParaRPr lang="en-US" sz="4000" dirty="0"/>
          </a:p>
        </p:txBody>
      </p:sp>
      <p:sp>
        <p:nvSpPr>
          <p:cNvPr id="3" name="Content Placeholder 2"/>
          <p:cNvSpPr>
            <a:spLocks noGrp="1"/>
          </p:cNvSpPr>
          <p:nvPr>
            <p:ph idx="1"/>
          </p:nvPr>
        </p:nvSpPr>
        <p:spPr>
          <a:xfrm>
            <a:off x="457200" y="1143000"/>
            <a:ext cx="8229600" cy="5334000"/>
          </a:xfrm>
        </p:spPr>
        <p:txBody>
          <a:bodyPr>
            <a:normAutofit fontScale="70000" lnSpcReduction="20000"/>
          </a:bodyPr>
          <a:lstStyle/>
          <a:p>
            <a:pPr>
              <a:buNone/>
            </a:pPr>
            <a:endParaRPr lang="en-US" dirty="0" smtClean="0"/>
          </a:p>
          <a:p>
            <a:r>
              <a:rPr lang="en-US" dirty="0" smtClean="0"/>
              <a:t>Who – who will be receiving the export, a person, an institution? Will they export it to someone else?</a:t>
            </a:r>
          </a:p>
          <a:p>
            <a:pPr>
              <a:buNone/>
            </a:pPr>
            <a:endParaRPr lang="en-US" dirty="0" smtClean="0"/>
          </a:p>
          <a:p>
            <a:r>
              <a:rPr lang="en-US" dirty="0" smtClean="0"/>
              <a:t>What – what will be exported? Is it on the Commerce Control or Munitions Lists?</a:t>
            </a:r>
          </a:p>
          <a:p>
            <a:pPr>
              <a:buNone/>
            </a:pPr>
            <a:endParaRPr lang="en-US" dirty="0" smtClean="0"/>
          </a:p>
          <a:p>
            <a:r>
              <a:rPr lang="en-US" dirty="0" smtClean="0"/>
              <a:t>Where – where is the final destination of the export? Will it be sent to an embargoed country? Is it in a restrictive country group under the EAR? </a:t>
            </a:r>
          </a:p>
          <a:p>
            <a:pPr>
              <a:buNone/>
            </a:pPr>
            <a:endParaRPr lang="en-US" dirty="0" smtClean="0"/>
          </a:p>
          <a:p>
            <a:r>
              <a:rPr lang="en-US" dirty="0" smtClean="0"/>
              <a:t>Why – what is the reason for exporting the item or information? What will the recipient do with the export? </a:t>
            </a:r>
          </a:p>
          <a:p>
            <a:pPr>
              <a:buNone/>
            </a:pPr>
            <a:endParaRPr lang="en-US" dirty="0" smtClean="0"/>
          </a:p>
          <a:p>
            <a:r>
              <a:rPr lang="en-US" dirty="0" smtClean="0"/>
              <a:t>When – is this a temporary export, such as a piece of equipment  brought on a trip, or will the item stay in the foreign country permanently? </a:t>
            </a: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Addressing Exports Contractually</a:t>
            </a:r>
            <a:endParaRPr lang="en-US" dirty="0"/>
          </a:p>
        </p:txBody>
      </p:sp>
      <p:sp>
        <p:nvSpPr>
          <p:cNvPr id="3" name="Content Placeholder 2"/>
          <p:cNvSpPr>
            <a:spLocks noGrp="1"/>
          </p:cNvSpPr>
          <p:nvPr>
            <p:ph idx="1"/>
          </p:nvPr>
        </p:nvSpPr>
        <p:spPr>
          <a:xfrm>
            <a:off x="457200" y="1143000"/>
            <a:ext cx="8153400" cy="5257800"/>
          </a:xfrm>
        </p:spPr>
        <p:txBody>
          <a:bodyPr>
            <a:normAutofit fontScale="85000" lnSpcReduction="10000"/>
          </a:bodyPr>
          <a:lstStyle/>
          <a:p>
            <a:pPr>
              <a:buNone/>
            </a:pPr>
            <a:r>
              <a:rPr lang="en-US" dirty="0" smtClean="0"/>
              <a:t>Include standard language which clearly outlines responsibilities for compliance with export control regulations including obtaining necessary licenses. </a:t>
            </a:r>
          </a:p>
          <a:p>
            <a:pPr>
              <a:buNone/>
            </a:pPr>
            <a:endParaRPr lang="en-US" dirty="0" smtClean="0"/>
          </a:p>
          <a:p>
            <a:pPr>
              <a:buNone/>
            </a:pPr>
            <a:r>
              <a:rPr lang="en-US" dirty="0" smtClean="0"/>
              <a:t>Where there is concern that export control regulations will be triggered due to the objective of the contract or the involvement of an embargoed country include a plan for compliance with the regulations. </a:t>
            </a:r>
          </a:p>
          <a:p>
            <a:pPr>
              <a:buNone/>
            </a:pPr>
            <a:endParaRPr lang="en-US" dirty="0" smtClean="0"/>
          </a:p>
          <a:p>
            <a:pPr>
              <a:buNone/>
            </a:pPr>
            <a:r>
              <a:rPr lang="en-US" dirty="0" smtClean="0"/>
              <a:t>Be careful of language which limits the free dissemination of  research results, as this may impact that availability of the Fundamental Research Exemption.  </a:t>
            </a:r>
          </a:p>
          <a:p>
            <a:pPr>
              <a:buNone/>
            </a:pP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305800" cy="762000"/>
          </a:xfrm>
        </p:spPr>
        <p:txBody>
          <a:bodyPr>
            <a:normAutofit/>
          </a:bodyPr>
          <a:lstStyle/>
          <a:p>
            <a:r>
              <a:rPr lang="en-US" sz="4000" dirty="0" smtClean="0"/>
              <a:t>Standard Contract Language</a:t>
            </a:r>
            <a:endParaRPr lang="en-US" sz="4000" dirty="0"/>
          </a:p>
        </p:txBody>
      </p:sp>
      <p:sp>
        <p:nvSpPr>
          <p:cNvPr id="3" name="Content Placeholder 2"/>
          <p:cNvSpPr>
            <a:spLocks noGrp="1"/>
          </p:cNvSpPr>
          <p:nvPr>
            <p:ph idx="1"/>
          </p:nvPr>
        </p:nvSpPr>
        <p:spPr>
          <a:xfrm>
            <a:off x="381000" y="838200"/>
            <a:ext cx="8458200" cy="5791200"/>
          </a:xfrm>
        </p:spPr>
        <p:txBody>
          <a:bodyPr>
            <a:noAutofit/>
          </a:bodyPr>
          <a:lstStyle/>
          <a:p>
            <a:pPr marL="0">
              <a:buNone/>
            </a:pPr>
            <a:r>
              <a:rPr lang="en-US" sz="1600" dirty="0" smtClean="0"/>
              <a:t>The Parties agree that the export of any items, including but not limited to goods, materials, equipment, information and data, from the United States may require approval from the U.S. Government in accordance with all applicable export control laws and regulations. </a:t>
            </a:r>
          </a:p>
          <a:p>
            <a:pPr>
              <a:spcBef>
                <a:spcPts val="0"/>
              </a:spcBef>
              <a:buNone/>
            </a:pPr>
            <a:endParaRPr lang="en-US" sz="1600" dirty="0" smtClean="0"/>
          </a:p>
          <a:p>
            <a:pPr marL="0">
              <a:buNone/>
            </a:pPr>
            <a:r>
              <a:rPr lang="en-US" sz="1600" dirty="0" smtClean="0"/>
              <a:t>The Business certifies that it will not export or re-export any items in the course of its activities, or engage in any transactions, under this Agreement without first determining whether the activity requires approval from the U.S. Government, including the U.S. Department of Commerce, the U.S. Department of State, the U.S. Department of Treasury, and any other authority responsible for such matters.</a:t>
            </a:r>
          </a:p>
          <a:p>
            <a:pPr>
              <a:spcBef>
                <a:spcPts val="0"/>
              </a:spcBef>
              <a:buNone/>
            </a:pPr>
            <a:r>
              <a:rPr lang="en-US" sz="1600" dirty="0" smtClean="0"/>
              <a:t> </a:t>
            </a:r>
          </a:p>
          <a:p>
            <a:pPr marL="0">
              <a:buNone/>
            </a:pPr>
            <a:r>
              <a:rPr lang="en-US" sz="1600" dirty="0" smtClean="0"/>
              <a:t>Further, the Business shall not engage in any transactions with persons or entities listed as specially designated nationals and/or blocked persons by the U.S. Treasury Department's Office of Foreign Assets Control, unless the need for a license or approval has been determined and such license or approval has been obtained.  </a:t>
            </a:r>
          </a:p>
          <a:p>
            <a:pPr marL="0">
              <a:spcBef>
                <a:spcPts val="0"/>
              </a:spcBef>
              <a:buNone/>
            </a:pPr>
            <a:endParaRPr lang="en-US" sz="1600" dirty="0" smtClean="0"/>
          </a:p>
          <a:p>
            <a:pPr marL="0">
              <a:spcBef>
                <a:spcPts val="0"/>
              </a:spcBef>
              <a:buNone/>
            </a:pPr>
            <a:r>
              <a:rPr lang="en-US" sz="1600" dirty="0" smtClean="0"/>
              <a:t>If federal approval or license is required for any of the Business’s activities contemplated under this Agreement, the Business shall be solely responsible for determining the need for and obtaining such approval or license.  </a:t>
            </a:r>
          </a:p>
          <a:p>
            <a:pPr marL="0">
              <a:spcBef>
                <a:spcPts val="0"/>
              </a:spcBef>
              <a:buNone/>
            </a:pPr>
            <a:endParaRPr lang="en-US" sz="1600" dirty="0" smtClean="0"/>
          </a:p>
          <a:p>
            <a:pPr marL="0">
              <a:buNone/>
            </a:pPr>
            <a:r>
              <a:rPr lang="en-US" sz="1600" dirty="0" smtClean="0"/>
              <a:t>The Business certifies that it is solely responsible for any and all import certificates, fees, taxes, and any other applicable requirements, when importing an item into the U.S. or any other country in the course of its activities under this Agreement.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Entity Research Compliance and Export Controls Contacts</a:t>
            </a:r>
            <a:endParaRPr lang="en-US" dirty="0"/>
          </a:p>
        </p:txBody>
      </p:sp>
      <p:sp>
        <p:nvSpPr>
          <p:cNvPr id="3" name="Content Placeholder 2"/>
          <p:cNvSpPr>
            <a:spLocks noGrp="1"/>
          </p:cNvSpPr>
          <p:nvPr>
            <p:ph idx="1"/>
          </p:nvPr>
        </p:nvSpPr>
        <p:spPr/>
        <p:txBody>
          <a:bodyPr>
            <a:normAutofit/>
          </a:bodyPr>
          <a:lstStyle/>
          <a:p>
            <a:r>
              <a:rPr lang="en-US" dirty="0" smtClean="0"/>
              <a:t>BWH: Lisa Griffin</a:t>
            </a:r>
          </a:p>
          <a:p>
            <a:pPr lvl="1"/>
            <a:r>
              <a:rPr lang="en-US" dirty="0" smtClean="0"/>
              <a:t>(617) 525-8833 | lgriffin11@partners.org</a:t>
            </a:r>
          </a:p>
          <a:p>
            <a:r>
              <a:rPr lang="en-US" dirty="0" smtClean="0"/>
              <a:t>MGH:  Rachel R. Ackman </a:t>
            </a:r>
          </a:p>
          <a:p>
            <a:pPr lvl="1"/>
            <a:r>
              <a:rPr lang="en-US" dirty="0" smtClean="0"/>
              <a:t>(617) 643-9721 rackman@partners.org</a:t>
            </a:r>
          </a:p>
          <a:p>
            <a:r>
              <a:rPr lang="en-US" dirty="0" smtClean="0"/>
              <a:t>McLean:  Jen Mahoney</a:t>
            </a:r>
          </a:p>
          <a:p>
            <a:pPr lvl="1"/>
            <a:r>
              <a:rPr lang="en-US" dirty="0" smtClean="0"/>
              <a:t>617-855-2598 | jmahoney12@partners.org</a:t>
            </a:r>
          </a:p>
          <a:p>
            <a:r>
              <a:rPr lang="en-US" dirty="0" smtClean="0"/>
              <a:t>Spaulding:  Alisia Minasian</a:t>
            </a:r>
          </a:p>
          <a:p>
            <a:pPr lvl="1"/>
            <a:r>
              <a:rPr lang="en-US" dirty="0" smtClean="0"/>
              <a:t>617-952-5336  | aminasian@partners.org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What is an export?</a:t>
            </a:r>
          </a:p>
          <a:p>
            <a:endParaRPr lang="en-US" dirty="0" smtClean="0"/>
          </a:p>
          <a:p>
            <a:r>
              <a:rPr lang="en-US" dirty="0" smtClean="0"/>
              <a:t>Regulations that restrict exports</a:t>
            </a:r>
          </a:p>
          <a:p>
            <a:endParaRPr lang="en-US" dirty="0" smtClean="0"/>
          </a:p>
          <a:p>
            <a:r>
              <a:rPr lang="en-US" dirty="0" smtClean="0"/>
              <a:t>Identifying when restrictions apply</a:t>
            </a:r>
          </a:p>
          <a:p>
            <a:endParaRPr lang="en-US" dirty="0" smtClean="0"/>
          </a:p>
          <a:p>
            <a:r>
              <a:rPr lang="en-US" dirty="0" smtClean="0"/>
              <a:t>Help from contracting language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Export?</a:t>
            </a:r>
            <a:endParaRPr lang="en-US" dirty="0"/>
          </a:p>
        </p:txBody>
      </p:sp>
      <p:sp>
        <p:nvSpPr>
          <p:cNvPr id="3" name="Content Placeholder 2"/>
          <p:cNvSpPr>
            <a:spLocks noGrp="1"/>
          </p:cNvSpPr>
          <p:nvPr>
            <p:ph idx="1"/>
          </p:nvPr>
        </p:nvSpPr>
        <p:spPr>
          <a:xfrm>
            <a:off x="457200" y="1371600"/>
            <a:ext cx="8229600" cy="4876800"/>
          </a:xfrm>
        </p:spPr>
        <p:txBody>
          <a:bodyPr>
            <a:normAutofit fontScale="85000" lnSpcReduction="10000"/>
          </a:bodyPr>
          <a:lstStyle/>
          <a:p>
            <a:pPr>
              <a:buNone/>
            </a:pPr>
            <a:r>
              <a:rPr lang="en-US" dirty="0" smtClean="0"/>
              <a:t>Any shipment or transmission of items, information, or technology outside of the United States.</a:t>
            </a:r>
          </a:p>
          <a:p>
            <a:pPr>
              <a:buNone/>
            </a:pPr>
            <a:endParaRPr lang="en-US" dirty="0" smtClean="0"/>
          </a:p>
          <a:p>
            <a:pPr lvl="1"/>
            <a:r>
              <a:rPr lang="en-US" dirty="0" smtClean="0"/>
              <a:t>This includes items that are shipped, carried over the border during travel, sent via electronic means, or shared in the course of spoken or written communication abroad. </a:t>
            </a:r>
          </a:p>
          <a:p>
            <a:pPr lvl="1"/>
            <a:endParaRPr lang="en-US" dirty="0" smtClean="0"/>
          </a:p>
          <a:p>
            <a:pPr lvl="1"/>
            <a:r>
              <a:rPr lang="en-US" dirty="0" smtClean="0"/>
              <a:t>Sending money and other financial support outside of the US can also be an export</a:t>
            </a:r>
          </a:p>
          <a:p>
            <a:pPr lvl="1"/>
            <a:endParaRPr lang="en-US" dirty="0" smtClean="0"/>
          </a:p>
          <a:p>
            <a:pPr lvl="1"/>
            <a:r>
              <a:rPr lang="en-US" dirty="0" smtClean="0"/>
              <a:t>Sharing information with foreign nationals in the United States is “deemed” to be exported to the foreign nationals country of origin. </a:t>
            </a:r>
          </a:p>
          <a:p>
            <a:pPr lvl="1"/>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Export Restrictions</a:t>
            </a:r>
            <a:endParaRPr lang="en-US" dirty="0"/>
          </a:p>
        </p:txBody>
      </p:sp>
      <p:sp>
        <p:nvSpPr>
          <p:cNvPr id="3" name="Content Placeholder 2"/>
          <p:cNvSpPr>
            <a:spLocks noGrp="1"/>
          </p:cNvSpPr>
          <p:nvPr>
            <p:ph idx="1"/>
          </p:nvPr>
        </p:nvSpPr>
        <p:spPr>
          <a:xfrm>
            <a:off x="457200" y="1371600"/>
            <a:ext cx="7467600" cy="4953000"/>
          </a:xfrm>
        </p:spPr>
        <p:txBody>
          <a:bodyPr>
            <a:normAutofit fontScale="85000" lnSpcReduction="20000"/>
          </a:bodyPr>
          <a:lstStyle/>
          <a:p>
            <a:pPr>
              <a:buNone/>
            </a:pPr>
            <a:r>
              <a:rPr lang="en-US" dirty="0" smtClean="0"/>
              <a:t>Export Administration Regulations (EAR) </a:t>
            </a:r>
          </a:p>
          <a:p>
            <a:pPr lvl="1"/>
            <a:r>
              <a:rPr lang="en-US" dirty="0" smtClean="0"/>
              <a:t>Enforced by the Department of Commerce</a:t>
            </a:r>
          </a:p>
          <a:p>
            <a:pPr lvl="1"/>
            <a:r>
              <a:rPr lang="en-US" dirty="0" smtClean="0"/>
              <a:t>Target items of US origin that could have a civilian and military use. </a:t>
            </a:r>
          </a:p>
          <a:p>
            <a:pPr>
              <a:buNone/>
            </a:pPr>
            <a:r>
              <a:rPr lang="en-US" dirty="0" smtClean="0"/>
              <a:t>International Traffic in Arms Regulations (ITAR) and US Munitions List</a:t>
            </a:r>
          </a:p>
          <a:p>
            <a:pPr lvl="1"/>
            <a:r>
              <a:rPr lang="en-US" dirty="0" smtClean="0"/>
              <a:t>Enforced by the State Department</a:t>
            </a:r>
          </a:p>
          <a:p>
            <a:pPr lvl="1"/>
            <a:r>
              <a:rPr lang="en-US" dirty="0" smtClean="0"/>
              <a:t>Targets items with a direct military application</a:t>
            </a:r>
          </a:p>
          <a:p>
            <a:pPr>
              <a:buNone/>
            </a:pPr>
            <a:r>
              <a:rPr lang="en-US" dirty="0" smtClean="0"/>
              <a:t>Trade Sanctions and Embargoes</a:t>
            </a:r>
          </a:p>
          <a:p>
            <a:pPr lvl="1"/>
            <a:r>
              <a:rPr lang="en-US" dirty="0" smtClean="0"/>
              <a:t>Enforced by the Department of Treasury, Office of Foreign Asset Controls</a:t>
            </a:r>
          </a:p>
          <a:p>
            <a:pPr lvl="1"/>
            <a:r>
              <a:rPr lang="en-US" dirty="0" smtClean="0"/>
              <a:t>Target financial transactions but can be broad enough to restrict any dealings with specific individuals or companied.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534400" cy="1020762"/>
          </a:xfrm>
        </p:spPr>
        <p:txBody>
          <a:bodyPr>
            <a:noAutofit/>
          </a:bodyPr>
          <a:lstStyle/>
          <a:p>
            <a:r>
              <a:rPr lang="en-US" sz="4000" dirty="0" smtClean="0"/>
              <a:t>Export Administration Regulations</a:t>
            </a:r>
            <a:endParaRPr lang="en-US" sz="4000" dirty="0"/>
          </a:p>
        </p:txBody>
      </p:sp>
      <p:sp>
        <p:nvSpPr>
          <p:cNvPr id="3" name="Content Placeholder 2"/>
          <p:cNvSpPr>
            <a:spLocks noGrp="1"/>
          </p:cNvSpPr>
          <p:nvPr>
            <p:ph idx="1"/>
          </p:nvPr>
        </p:nvSpPr>
        <p:spPr>
          <a:xfrm>
            <a:off x="457200" y="1295400"/>
            <a:ext cx="8229600" cy="5181600"/>
          </a:xfrm>
        </p:spPr>
        <p:txBody>
          <a:bodyPr>
            <a:normAutofit fontScale="85000" lnSpcReduction="20000"/>
          </a:bodyPr>
          <a:lstStyle/>
          <a:p>
            <a:pPr>
              <a:buNone/>
            </a:pPr>
            <a:r>
              <a:rPr lang="en-US" dirty="0" smtClean="0"/>
              <a:t>Restricts exports and “deemed” exports of dual use items, information, or technology </a:t>
            </a:r>
          </a:p>
          <a:p>
            <a:pPr lvl="1"/>
            <a:r>
              <a:rPr lang="en-US" dirty="0" smtClean="0"/>
              <a:t>Specific items, information, and technology subject to these regulations are found on the commerce control list (CCL) and are classified as:</a:t>
            </a:r>
          </a:p>
          <a:p>
            <a:pPr lvl="1">
              <a:buNone/>
            </a:pPr>
            <a:r>
              <a:rPr lang="en-US" sz="1800" dirty="0" smtClean="0"/>
              <a:t>1 - Materials, Chemical, Microorganisms, and Toxins</a:t>
            </a:r>
            <a:r>
              <a:rPr lang="en-US" dirty="0" smtClean="0"/>
              <a:t>		</a:t>
            </a:r>
            <a:r>
              <a:rPr lang="en-US" sz="1800" dirty="0" smtClean="0"/>
              <a:t>2</a:t>
            </a:r>
            <a:r>
              <a:rPr lang="en-US" sz="1400" dirty="0" smtClean="0"/>
              <a:t> - </a:t>
            </a:r>
            <a:r>
              <a:rPr lang="en-US" sz="1800" dirty="0" smtClean="0"/>
              <a:t>Materials Processing</a:t>
            </a:r>
          </a:p>
          <a:p>
            <a:pPr lvl="1">
              <a:buNone/>
            </a:pPr>
            <a:r>
              <a:rPr lang="en-US" sz="1800" dirty="0" smtClean="0"/>
              <a:t>3 - Electronics					4 - Computers</a:t>
            </a:r>
          </a:p>
          <a:p>
            <a:pPr lvl="1">
              <a:buNone/>
            </a:pPr>
            <a:r>
              <a:rPr lang="en-US" sz="1800" dirty="0" smtClean="0"/>
              <a:t>5 - Telecommunications and Information Security		6 - Sensors and Lasers</a:t>
            </a:r>
          </a:p>
          <a:p>
            <a:pPr lvl="1">
              <a:buNone/>
            </a:pPr>
            <a:r>
              <a:rPr lang="en-US" sz="1800" dirty="0" smtClean="0"/>
              <a:t>7 - Navigation and Avionics				8 - Marine</a:t>
            </a:r>
          </a:p>
          <a:p>
            <a:pPr lvl="1">
              <a:buNone/>
            </a:pPr>
            <a:r>
              <a:rPr lang="en-US" sz="1800" dirty="0" smtClean="0"/>
              <a:t>9 -  Aerospace and Propulsion			9 - Nuclear and Miscellaneous</a:t>
            </a:r>
          </a:p>
          <a:p>
            <a:pPr lvl="1">
              <a:buNone/>
            </a:pPr>
            <a:endParaRPr lang="en-US" sz="1800" dirty="0" smtClean="0"/>
          </a:p>
          <a:p>
            <a:pPr>
              <a:buNone/>
            </a:pPr>
            <a:r>
              <a:rPr lang="en-US" dirty="0" smtClean="0"/>
              <a:t>Inclusion on the CCL does not necessarily mean restrictions will apply, restrictions are also based on the export’s destination and the expected end user.</a:t>
            </a:r>
          </a:p>
          <a:p>
            <a:pPr lvl="1"/>
            <a:r>
              <a:rPr lang="en-US" dirty="0" smtClean="0"/>
              <a:t>For example, smart phones are listed on the CCL but you can bring them to most countries without restriction.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143000"/>
          </a:xfrm>
        </p:spPr>
        <p:txBody>
          <a:bodyPr>
            <a:noAutofit/>
          </a:bodyPr>
          <a:lstStyle/>
          <a:p>
            <a:r>
              <a:rPr lang="en-US" sz="3600" dirty="0" smtClean="0"/>
              <a:t>International Traffic in Arms Regulations</a:t>
            </a:r>
            <a:endParaRPr lang="en-US" sz="3600" dirty="0"/>
          </a:p>
        </p:txBody>
      </p:sp>
      <p:sp>
        <p:nvSpPr>
          <p:cNvPr id="3" name="Content Placeholder 2"/>
          <p:cNvSpPr>
            <a:spLocks noGrp="1"/>
          </p:cNvSpPr>
          <p:nvPr>
            <p:ph idx="1"/>
          </p:nvPr>
        </p:nvSpPr>
        <p:spPr>
          <a:xfrm>
            <a:off x="457200" y="1447800"/>
            <a:ext cx="8153400" cy="5029200"/>
          </a:xfrm>
        </p:spPr>
        <p:txBody>
          <a:bodyPr>
            <a:normAutofit/>
          </a:bodyPr>
          <a:lstStyle/>
          <a:p>
            <a:pPr>
              <a:buFont typeface="Wingdings" pitchFamily="2" charset="2"/>
              <a:buNone/>
            </a:pPr>
            <a:r>
              <a:rPr lang="en-US" sz="2400" dirty="0" smtClean="0"/>
              <a:t>Restrict the export of items and technology that have a direct military application:</a:t>
            </a:r>
          </a:p>
          <a:p>
            <a:pPr lvl="1">
              <a:buClr>
                <a:srgbClr val="CCECFF"/>
              </a:buClr>
              <a:buFont typeface="Wingdings" pitchFamily="2" charset="2"/>
              <a:buChar char="§"/>
            </a:pPr>
            <a:r>
              <a:rPr lang="en-US" sz="2400" b="1" u="sng" dirty="0" smtClean="0">
                <a:solidFill>
                  <a:srgbClr val="CCECFF"/>
                </a:solidFill>
              </a:rPr>
              <a:t>Munitions</a:t>
            </a:r>
            <a:r>
              <a:rPr lang="en-US" sz="2000" dirty="0" smtClean="0"/>
              <a:t> - Goods and technology designed to cause or increase human </a:t>
            </a:r>
            <a:r>
              <a:rPr lang="en-US" sz="2000" dirty="0" err="1" smtClean="0"/>
              <a:t>casualities</a:t>
            </a:r>
            <a:r>
              <a:rPr lang="en-US" sz="2000" dirty="0" smtClean="0"/>
              <a:t> or defend against biological or chemical attacks in a </a:t>
            </a:r>
            <a:r>
              <a:rPr lang="en-US" sz="2000" b="1" u="sng" dirty="0" smtClean="0">
                <a:solidFill>
                  <a:schemeClr val="accent1">
                    <a:lumMod val="40000"/>
                    <a:lumOff val="60000"/>
                  </a:schemeClr>
                </a:solidFill>
              </a:rPr>
              <a:t>military setting</a:t>
            </a:r>
          </a:p>
          <a:p>
            <a:pPr lvl="1">
              <a:buClr>
                <a:srgbClr val="CCECFF"/>
              </a:buClr>
              <a:buFont typeface="Wingdings" pitchFamily="2" charset="2"/>
              <a:buChar char="§"/>
            </a:pPr>
            <a:r>
              <a:rPr lang="en-US" sz="2000" dirty="0" smtClean="0"/>
              <a:t>Includes technical data related to defense services (furnishing assistance including design and use of defense articles)</a:t>
            </a:r>
          </a:p>
          <a:p>
            <a:pPr lvl="1">
              <a:buClr>
                <a:srgbClr val="CCECFF"/>
              </a:buClr>
              <a:buNone/>
            </a:pPr>
            <a:endParaRPr lang="en-US" dirty="0" smtClean="0"/>
          </a:p>
          <a:p>
            <a:pPr>
              <a:buNone/>
            </a:pPr>
            <a:r>
              <a:rPr lang="en-US" sz="2400" dirty="0" smtClean="0"/>
              <a:t>Designed to protect national security and take precedence over other export regulations</a:t>
            </a:r>
          </a:p>
          <a:p>
            <a:pPr lvl="1"/>
            <a:r>
              <a:rPr lang="en-US" sz="2000" dirty="0" smtClean="0"/>
              <a:t>Items and technology restricted under ITAR generally require a State Department license to export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Sanctions and Embargoes</a:t>
            </a:r>
            <a:endParaRPr lang="en-US" dirty="0"/>
          </a:p>
        </p:txBody>
      </p:sp>
      <p:sp>
        <p:nvSpPr>
          <p:cNvPr id="3" name="Content Placeholder 2"/>
          <p:cNvSpPr>
            <a:spLocks noGrp="1"/>
          </p:cNvSpPr>
          <p:nvPr>
            <p:ph idx="1"/>
          </p:nvPr>
        </p:nvSpPr>
        <p:spPr>
          <a:xfrm>
            <a:off x="457200" y="1371600"/>
            <a:ext cx="8153400" cy="4754563"/>
          </a:xfrm>
        </p:spPr>
        <p:txBody>
          <a:bodyPr>
            <a:normAutofit fontScale="92500" lnSpcReduction="20000"/>
          </a:bodyPr>
          <a:lstStyle/>
          <a:p>
            <a:pPr>
              <a:buNone/>
            </a:pPr>
            <a:r>
              <a:rPr lang="en-US" dirty="0" smtClean="0"/>
              <a:t>Export restrictions that further a US foreign policy objective</a:t>
            </a:r>
          </a:p>
          <a:p>
            <a:pPr lvl="1"/>
            <a:r>
              <a:rPr lang="en-US" dirty="0" smtClean="0"/>
              <a:t>Sanctions and Embargoes typically target finance and trade but can include travel and services. Broad sanctions can limit all dealings with a specific country, government, or specific foreign nationals. </a:t>
            </a:r>
          </a:p>
          <a:p>
            <a:pPr lvl="1">
              <a:buNone/>
            </a:pPr>
            <a:endParaRPr lang="en-US" dirty="0" smtClean="0"/>
          </a:p>
          <a:p>
            <a:pPr>
              <a:buNone/>
            </a:pPr>
            <a:r>
              <a:rPr lang="en-US" dirty="0" smtClean="0"/>
              <a:t>Countries currently subject to US Sanctions are listed below:</a:t>
            </a:r>
          </a:p>
          <a:p>
            <a:pPr lvl="1"/>
            <a:r>
              <a:rPr lang="en-US" dirty="0" smtClean="0"/>
              <a:t>Balkans, Belarus, Burma, Central African Republic, Cote d’Ivoire (Ivory Coast), Cuba, Democratic Republic of Congo, Iran, Iraq, Lebanon, Libya, North Korea, Somalia, Sudan, South Sudan, Syria, Ukraine/Russia, Yemen, Zimbabwe</a:t>
            </a:r>
          </a:p>
          <a:p>
            <a:pPr lvl="1"/>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normAutofit fontScale="90000"/>
          </a:bodyPr>
          <a:lstStyle/>
          <a:p>
            <a:r>
              <a:rPr lang="en-US" dirty="0" smtClean="0"/>
              <a:t>Licensing</a:t>
            </a:r>
            <a:endParaRPr lang="en-US" dirty="0"/>
          </a:p>
        </p:txBody>
      </p:sp>
      <p:sp>
        <p:nvSpPr>
          <p:cNvPr id="3" name="Content Placeholder 2"/>
          <p:cNvSpPr>
            <a:spLocks noGrp="1"/>
          </p:cNvSpPr>
          <p:nvPr>
            <p:ph idx="1"/>
          </p:nvPr>
        </p:nvSpPr>
        <p:spPr>
          <a:xfrm>
            <a:off x="457200" y="990600"/>
            <a:ext cx="8382000" cy="5334000"/>
          </a:xfrm>
        </p:spPr>
        <p:txBody>
          <a:bodyPr>
            <a:normAutofit fontScale="77500" lnSpcReduction="20000"/>
          </a:bodyPr>
          <a:lstStyle/>
          <a:p>
            <a:pPr>
              <a:buNone/>
            </a:pPr>
            <a:r>
              <a:rPr lang="en-US" dirty="0" smtClean="0"/>
              <a:t>When export restrictions do apply, it is possible to obtain a license to engage in the activity from the agency enforcing the export regulations.</a:t>
            </a:r>
          </a:p>
          <a:p>
            <a:pPr lvl="1"/>
            <a:r>
              <a:rPr lang="en-US" dirty="0" smtClean="0"/>
              <a:t>OFAC – US Treasury: obtaining an OFAC license is usually free but can take many months. The licenses typically last for 1 year and permit activities needed to carry out the licensed transaction. </a:t>
            </a:r>
          </a:p>
          <a:p>
            <a:pPr lvl="1"/>
            <a:endParaRPr lang="en-US" dirty="0" smtClean="0"/>
          </a:p>
          <a:p>
            <a:pPr lvl="1"/>
            <a:r>
              <a:rPr lang="en-US" dirty="0" smtClean="0"/>
              <a:t>Commerce Department – Licensing for exports restricted under the EAR can be expensive. They typically apply to a specific commodity and changes may require a new license. The Commerce Department will provide a free classification under the CCL which can be used to determine if a license is necessary. </a:t>
            </a:r>
          </a:p>
          <a:p>
            <a:pPr lvl="1">
              <a:buNone/>
            </a:pPr>
            <a:endParaRPr lang="en-US" dirty="0" smtClean="0"/>
          </a:p>
          <a:p>
            <a:pPr lvl="1"/>
            <a:r>
              <a:rPr lang="en-US" dirty="0" smtClean="0"/>
              <a:t>State Department – Exporting an article under the ITAR requires registering as an exporter with the State Department and obtaining the appropriate license. These can be expensive and difficult to obtain. </a:t>
            </a:r>
          </a:p>
          <a:p>
            <a:pPr>
              <a:buNone/>
            </a:pPr>
            <a:r>
              <a:rPr lang="en-US" dirty="0" smtClean="0"/>
              <a:t>License applications should be submitted through the Research Compliance Office.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License Exceptions</a:t>
            </a:r>
            <a:endParaRPr lang="en-US" dirty="0"/>
          </a:p>
        </p:txBody>
      </p:sp>
      <p:sp>
        <p:nvSpPr>
          <p:cNvPr id="3" name="Content Placeholder 2"/>
          <p:cNvSpPr>
            <a:spLocks noGrp="1"/>
          </p:cNvSpPr>
          <p:nvPr>
            <p:ph idx="1"/>
          </p:nvPr>
        </p:nvSpPr>
        <p:spPr>
          <a:xfrm>
            <a:off x="457200" y="1219200"/>
            <a:ext cx="8382000" cy="5257800"/>
          </a:xfrm>
        </p:spPr>
        <p:txBody>
          <a:bodyPr>
            <a:normAutofit fontScale="77500" lnSpcReduction="20000"/>
          </a:bodyPr>
          <a:lstStyle/>
          <a:p>
            <a:pPr>
              <a:buNone/>
            </a:pPr>
            <a:r>
              <a:rPr lang="en-US" dirty="0" smtClean="0"/>
              <a:t>Fundamental Research</a:t>
            </a:r>
          </a:p>
          <a:p>
            <a:pPr lvl="1"/>
            <a:r>
              <a:rPr lang="en-US" dirty="0" smtClean="0"/>
              <a:t>Excludes </a:t>
            </a:r>
            <a:r>
              <a:rPr lang="en-US" b="1" u="sng" dirty="0" smtClean="0"/>
              <a:t>information</a:t>
            </a:r>
            <a:r>
              <a:rPr lang="en-US" dirty="0" smtClean="0"/>
              <a:t> that will be or that can be shared publically by </a:t>
            </a:r>
            <a:r>
              <a:rPr lang="en-US" i="1" dirty="0" smtClean="0"/>
              <a:t>publication or presentation</a:t>
            </a:r>
            <a:r>
              <a:rPr lang="en-US" dirty="0" smtClean="0"/>
              <a:t> from certain licensing requirements. </a:t>
            </a:r>
          </a:p>
          <a:p>
            <a:pPr lvl="2"/>
            <a:r>
              <a:rPr lang="en-US" dirty="0" smtClean="0"/>
              <a:t>Does not apply to the export of items, only information. </a:t>
            </a:r>
          </a:p>
          <a:p>
            <a:pPr lvl="2"/>
            <a:r>
              <a:rPr lang="en-US" dirty="0" smtClean="0"/>
              <a:t>Contract clauses that limit the free publication of research results can defeat this exception. </a:t>
            </a:r>
          </a:p>
          <a:p>
            <a:pPr lvl="2">
              <a:buNone/>
            </a:pPr>
            <a:endParaRPr lang="en-US" dirty="0" smtClean="0"/>
          </a:p>
          <a:p>
            <a:pPr>
              <a:buNone/>
            </a:pPr>
            <a:r>
              <a:rPr lang="en-US" dirty="0" smtClean="0"/>
              <a:t>Tools of the Trade</a:t>
            </a:r>
          </a:p>
          <a:p>
            <a:pPr lvl="1"/>
            <a:r>
              <a:rPr lang="en-US" dirty="0" smtClean="0"/>
              <a:t>Allows US persons to export certain controlled items for use by that US person in the normal course of professional activity. Such use must be accepted for individuals in that profession. </a:t>
            </a:r>
          </a:p>
          <a:p>
            <a:pPr lvl="1"/>
            <a:r>
              <a:rPr lang="en-US" dirty="0" smtClean="0"/>
              <a:t>Requires additional record keeping that may be required at customs. </a:t>
            </a:r>
          </a:p>
          <a:p>
            <a:pPr>
              <a:buNone/>
            </a:pPr>
            <a:endParaRPr lang="en-US" dirty="0" smtClean="0"/>
          </a:p>
          <a:p>
            <a:pPr>
              <a:buNone/>
            </a:pPr>
            <a:r>
              <a:rPr lang="en-US" dirty="0" smtClean="0"/>
              <a:t>Humanitarian Exceptions – several export control regulatory schemes include exceptions for humanitarian aid including food and medical supplies which are donated to areas in need.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2456</TotalTime>
  <Words>1254</Words>
  <Application>Microsoft Office PowerPoint</Application>
  <PresentationFormat>On-screen Show (4:3)</PresentationFormat>
  <Paragraphs>131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Technic</vt:lpstr>
      <vt:lpstr>Export controls &amp; Partners Healthcare</vt:lpstr>
      <vt:lpstr>Agenda</vt:lpstr>
      <vt:lpstr>What is an Export?</vt:lpstr>
      <vt:lpstr>Export Restrictions</vt:lpstr>
      <vt:lpstr>Export Administration Regulations</vt:lpstr>
      <vt:lpstr>International Traffic in Arms Regulations</vt:lpstr>
      <vt:lpstr>Sanctions and Embargoes</vt:lpstr>
      <vt:lpstr>Licensing</vt:lpstr>
      <vt:lpstr>License Exceptions</vt:lpstr>
      <vt:lpstr>We need your help</vt:lpstr>
      <vt:lpstr>We need your help</vt:lpstr>
      <vt:lpstr>Determining if Export Restrictions Apply</vt:lpstr>
      <vt:lpstr>Addressing Exports Contractually</vt:lpstr>
      <vt:lpstr>Standard Contract Language</vt:lpstr>
      <vt:lpstr>Entity Research Compliance and Export Controls Contacts</vt:lpstr>
    </vt:vector>
  </TitlesOfParts>
  <Company>Partners HealthCare System,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Lisa Griffin</dc:creator>
  <cp:lastModifiedBy>Partners Information Systems</cp:lastModifiedBy>
  <cp:revision>297</cp:revision>
  <dcterms:created xsi:type="dcterms:W3CDTF">2014-08-05T19:39:10Z</dcterms:created>
  <dcterms:modified xsi:type="dcterms:W3CDTF">2016-08-04T19:27:43Z</dcterms:modified>
</cp:coreProperties>
</file>