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6858000" cy="9144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1BB1ED-45DF-4257-9E10-E02F728CB91D}" v="152" dt="2019-09-11T19:16:46.7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p:cViewPr varScale="1">
        <p:scale>
          <a:sx n="83" d="100"/>
          <a:sy n="83" d="100"/>
        </p:scale>
        <p:origin x="2970"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0" y="0"/>
            <a:ext cx="3027363" cy="463550"/>
          </a:xfrm>
          <a:prstGeom prst="rect">
            <a:avLst/>
          </a:prstGeom>
        </p:spPr>
        <p:txBody>
          <a:bodyPr vert="horz" lIns="91440" tIns="45720" rIns="91440" bIns="45720" rtlCol="0"/>
          <a:lstStyle>
            <a:lvl1pPr algn="r">
              <a:defRPr sz="1200"/>
            </a:lvl1pPr>
          </a:lstStyle>
          <a:p>
            <a:fld id="{335E365A-7483-4D2B-B46B-803DCB7F8248}" type="datetimeFigureOut">
              <a:rPr lang="en-US" smtClean="0"/>
              <a:t>2/25/2020</a:t>
            </a:fld>
            <a:endParaRPr lang="en-US"/>
          </a:p>
        </p:txBody>
      </p:sp>
      <p:sp>
        <p:nvSpPr>
          <p:cNvPr id="4" name="Slide Image Placeholder 3"/>
          <p:cNvSpPr>
            <a:spLocks noGrp="1" noRot="1" noChangeAspect="1"/>
          </p:cNvSpPr>
          <p:nvPr>
            <p:ph type="sldImg" idx="2"/>
          </p:nvPr>
        </p:nvSpPr>
        <p:spPr>
          <a:xfrm>
            <a:off x="2187575" y="696913"/>
            <a:ext cx="2609850" cy="3481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0" y="8818563"/>
            <a:ext cx="3027363" cy="463550"/>
          </a:xfrm>
          <a:prstGeom prst="rect">
            <a:avLst/>
          </a:prstGeom>
        </p:spPr>
        <p:txBody>
          <a:bodyPr vert="horz" lIns="91440" tIns="45720" rIns="91440" bIns="45720" rtlCol="0" anchor="b"/>
          <a:lstStyle>
            <a:lvl1pPr algn="r">
              <a:defRPr sz="1200"/>
            </a:lvl1pPr>
          </a:lstStyle>
          <a:p>
            <a:fld id="{82CCFF3F-286B-42DF-A933-70A81F068F4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2CCFF3F-286B-42DF-A933-70A81F068F42}"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E9CF468-3484-4A8D-B866-861A8B6398B0}" type="datetimeFigureOut">
              <a:rPr lang="en-US" smtClean="0"/>
              <a:pPr/>
              <a:t>2/25/2020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2FC5A4-238C-422B-AB2D-8B6FBD7E8AC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E9CF468-3484-4A8D-B866-861A8B6398B0}" type="datetimeFigureOut">
              <a:rPr lang="en-US" smtClean="0"/>
              <a:pPr/>
              <a:t>2/25/2020</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72FC5A4-238C-422B-AB2D-8B6FBD7E8AC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12215647"/>
              </p:ext>
            </p:extLst>
          </p:nvPr>
        </p:nvGraphicFramePr>
        <p:xfrm>
          <a:off x="190500" y="76200"/>
          <a:ext cx="6476999" cy="876522"/>
        </p:xfrm>
        <a:graphic>
          <a:graphicData uri="http://schemas.openxmlformats.org/drawingml/2006/table">
            <a:tbl>
              <a:tblPr/>
              <a:tblGrid>
                <a:gridCol w="2235940">
                  <a:extLst>
                    <a:ext uri="{9D8B030D-6E8A-4147-A177-3AD203B41FA5}">
                      <a16:colId xmlns:a16="http://schemas.microsoft.com/office/drawing/2014/main" val="20000"/>
                    </a:ext>
                  </a:extLst>
                </a:gridCol>
                <a:gridCol w="2793259">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tblGrid>
              <a:tr h="525913">
                <a:tc rowSpan="2">
                  <a:txBody>
                    <a:bodyPr/>
                    <a:lstStyle/>
                    <a:p>
                      <a:pPr marL="0" marR="0" algn="l">
                        <a:spcBef>
                          <a:spcPts val="0"/>
                        </a:spcBef>
                        <a:spcAft>
                          <a:spcPts val="0"/>
                        </a:spcAft>
                      </a:pPr>
                      <a:endParaRPr lang="en-US" sz="1200" dirty="0">
                        <a:solidFill>
                          <a:srgbClr val="FFFFFF"/>
                        </a:solidFill>
                        <a:latin typeface="Georgia"/>
                        <a:ea typeface="Calibri"/>
                        <a:cs typeface="Arial"/>
                      </a:endParaRPr>
                    </a:p>
                  </a:txBody>
                  <a:tcPr marL="56348" marR="56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000" dirty="0">
                        <a:latin typeface="Times New Roman"/>
                        <a:ea typeface="Calibri"/>
                        <a:cs typeface="Times New Roman"/>
                      </a:endParaRPr>
                    </a:p>
                  </a:txBody>
                  <a:tcPr marL="56348" marR="56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mn-lt"/>
                          <a:ea typeface="+mn-ea"/>
                          <a:cs typeface="+mn-cs"/>
                        </a:rPr>
                        <a:t>DRAFT</a:t>
                      </a:r>
                    </a:p>
                  </a:txBody>
                  <a:tcPr marL="56348" marR="563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0609">
                <a:tc vMerge="1">
                  <a:txBody>
                    <a:bodyPr/>
                    <a:lstStyle/>
                    <a:p>
                      <a:endParaRPr lang="en-US"/>
                    </a:p>
                  </a:txBody>
                  <a:tcPr/>
                </a:tc>
                <a:tc gridSpan="2">
                  <a:txBody>
                    <a:bodyPr/>
                    <a:lstStyle/>
                    <a:p>
                      <a:pPr marL="0" marR="0" algn="ctr">
                        <a:spcBef>
                          <a:spcPts val="0"/>
                        </a:spcBef>
                        <a:spcAft>
                          <a:spcPts val="0"/>
                        </a:spcAft>
                      </a:pPr>
                      <a:r>
                        <a:rPr lang="en-US" sz="1600" b="1" dirty="0">
                          <a:latin typeface="Times New Roman"/>
                          <a:ea typeface="Calibri"/>
                          <a:cs typeface="Times New Roman"/>
                        </a:rPr>
                        <a:t>Surgical</a:t>
                      </a:r>
                      <a:r>
                        <a:rPr lang="en-US" sz="1600" b="1" baseline="0" dirty="0">
                          <a:latin typeface="Times New Roman"/>
                          <a:ea typeface="Calibri"/>
                          <a:cs typeface="Times New Roman"/>
                        </a:rPr>
                        <a:t> Suite Area Sanitization Requirements</a:t>
                      </a:r>
                      <a:endParaRPr lang="en-US" sz="1600" b="1" dirty="0">
                        <a:latin typeface="Times New Roman"/>
                        <a:ea typeface="Calibri"/>
                        <a:cs typeface="Times New Roman"/>
                      </a:endParaRPr>
                    </a:p>
                  </a:txBody>
                  <a:tcPr marL="56348" marR="56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spcBef>
                          <a:spcPts val="0"/>
                        </a:spcBef>
                        <a:spcAft>
                          <a:spcPts val="0"/>
                        </a:spcAft>
                      </a:pPr>
                      <a:endParaRPr lang="en-US" sz="1000" b="1" dirty="0">
                        <a:latin typeface="Times New Roman"/>
                        <a:ea typeface="Calibri"/>
                        <a:cs typeface="Times New Roman"/>
                      </a:endParaRPr>
                    </a:p>
                  </a:txBody>
                  <a:tcPr marL="56348" marR="5634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 name="TextBox 6"/>
          <p:cNvSpPr txBox="1"/>
          <p:nvPr/>
        </p:nvSpPr>
        <p:spPr>
          <a:xfrm>
            <a:off x="2514600" y="76200"/>
            <a:ext cx="2743200" cy="307777"/>
          </a:xfrm>
          <a:prstGeom prst="rect">
            <a:avLst/>
          </a:prstGeom>
          <a:noFill/>
        </p:spPr>
        <p:txBody>
          <a:bodyPr wrap="square" rtlCol="0">
            <a:spAutoFit/>
          </a:bodyPr>
          <a:lstStyle/>
          <a:p>
            <a:pPr algn="ctr"/>
            <a:r>
              <a:rPr lang="en-US" sz="1400" b="1" dirty="0"/>
              <a:t>STANDARD OPERATING Guidance</a:t>
            </a:r>
          </a:p>
        </p:txBody>
      </p:sp>
      <p:sp>
        <p:nvSpPr>
          <p:cNvPr id="6" name="TextBox 5"/>
          <p:cNvSpPr txBox="1"/>
          <p:nvPr/>
        </p:nvSpPr>
        <p:spPr>
          <a:xfrm>
            <a:off x="190501" y="952722"/>
            <a:ext cx="6476998" cy="6740307"/>
          </a:xfrm>
          <a:prstGeom prst="rect">
            <a:avLst/>
          </a:prstGeom>
          <a:noFill/>
        </p:spPr>
        <p:txBody>
          <a:bodyPr wrap="square" rtlCol="0" anchor="t">
            <a:spAutoFit/>
          </a:bodyPr>
          <a:lstStyle/>
          <a:p>
            <a:pPr marL="228600" indent="-228600"/>
            <a:r>
              <a:rPr lang="en-US" sz="1200" u="sng" dirty="0"/>
              <a:t>Surgical/Operating Room Sanitization Process</a:t>
            </a:r>
          </a:p>
          <a:p>
            <a:pPr marL="228600" indent="-228600">
              <a:buFont typeface="+mj-lt"/>
              <a:buAutoNum type="arabicPeriod"/>
            </a:pPr>
            <a:r>
              <a:rPr lang="en-US" sz="1200" dirty="0"/>
              <a:t>After each case, all items used in the sterile surgical field must be removed. Non-reusable items such as table covers, drapes, tapes, chucks, etc. must be placed in the appropriate trash receptacle (Bl-1 or Bl-2). Reusable items such as surgical instruments, Bair huggers, towels, etc. must be cleaned or washed using XXXXX for instruments and XXXXX for cloth/fabric materials.</a:t>
            </a:r>
          </a:p>
          <a:p>
            <a:pPr marL="228600" indent="-228600">
              <a:buFont typeface="+mj-lt"/>
              <a:buAutoNum type="arabicPeriod"/>
            </a:pPr>
            <a:r>
              <a:rPr lang="en-US" sz="1200" dirty="0"/>
              <a:t>The surgical table (including legs, wheels, mats, etc) should be sprayed down with </a:t>
            </a:r>
            <a:r>
              <a:rPr lang="en-US" sz="1200" dirty="0" err="1"/>
              <a:t>Clidox</a:t>
            </a:r>
            <a:r>
              <a:rPr lang="en-US" sz="1200" dirty="0"/>
              <a:t> (1:18:1) and let sit for 5 minutes before drying off with paper towel.</a:t>
            </a:r>
            <a:endParaRPr lang="en-US" sz="1200" dirty="0">
              <a:cs typeface="Calibri"/>
            </a:endParaRPr>
          </a:p>
          <a:p>
            <a:pPr marL="228600" indent="-228600">
              <a:buFont typeface="+mj-lt"/>
              <a:buAutoNum type="arabicPeriod"/>
            </a:pPr>
            <a:r>
              <a:rPr lang="en-US" sz="1200" dirty="0"/>
              <a:t>The anesthesia cart should also be cleared and wiped down with </a:t>
            </a:r>
            <a:r>
              <a:rPr lang="en-US" sz="1200" dirty="0" err="1"/>
              <a:t>Sani</a:t>
            </a:r>
            <a:r>
              <a:rPr lang="en-US" sz="1200" dirty="0"/>
              <a:t>-Cloth or </a:t>
            </a:r>
            <a:r>
              <a:rPr lang="en-US" sz="1200" dirty="0" err="1"/>
              <a:t>Clidox</a:t>
            </a:r>
            <a:r>
              <a:rPr lang="en-US" sz="1200" dirty="0"/>
              <a:t> (1:18:1). All reusable items should be checked for cleanliness. If debris is noticed, the item must be washed in XXXXX disinfectants and allowed to dry. If no debris is noted, then the item can be wiped down with a Sani-Cloth. Be sure to wipe all equipment surfaces before placing them  back on the cart. Be sure to check Inspiratory/Expiratory ports to make sure there is no built up fluid. Open and allow to air dry as necessary.</a:t>
            </a:r>
            <a:endParaRPr lang="en-US" sz="1200" dirty="0">
              <a:cs typeface="Calibri"/>
            </a:endParaRPr>
          </a:p>
          <a:p>
            <a:pPr marL="228600" indent="-228600">
              <a:buFont typeface="+mj-lt"/>
              <a:buAutoNum type="arabicPeriod"/>
            </a:pPr>
            <a:r>
              <a:rPr lang="en-US" sz="1200" dirty="0"/>
              <a:t>Remove all intravenous fluid administrative sets and dispose of them in appropriate trash receptacle.</a:t>
            </a:r>
          </a:p>
          <a:p>
            <a:pPr marL="228600" indent="-228600">
              <a:buFont typeface="+mj-lt"/>
              <a:buAutoNum type="arabicPeriod"/>
            </a:pPr>
            <a:r>
              <a:rPr lang="en-US" sz="1200" dirty="0"/>
              <a:t>Examine all room surfaces for any blood stains or fluid marks made during the surgery and clean with </a:t>
            </a:r>
            <a:r>
              <a:rPr lang="en-US" sz="1200" dirty="0" err="1"/>
              <a:t>Sani</a:t>
            </a:r>
            <a:r>
              <a:rPr lang="en-US" sz="1200" dirty="0"/>
              <a:t>-Cloth or </a:t>
            </a:r>
            <a:r>
              <a:rPr lang="en-US" sz="1200" dirty="0" err="1"/>
              <a:t>Clidox</a:t>
            </a:r>
            <a:r>
              <a:rPr lang="en-US" sz="1200" dirty="0"/>
              <a:t> (1:18:1). This should include the surgery floors.</a:t>
            </a:r>
            <a:endParaRPr lang="en-US" sz="1200" dirty="0">
              <a:cs typeface="Calibri"/>
            </a:endParaRPr>
          </a:p>
          <a:p>
            <a:pPr marL="228600" indent="-228600">
              <a:buFont typeface="+mj-lt"/>
              <a:buAutoNum type="arabicPeriod"/>
            </a:pPr>
            <a:r>
              <a:rPr lang="en-US" sz="1200" dirty="0"/>
              <a:t>Remove all trash from the room in the appropriate receptacles.</a:t>
            </a:r>
          </a:p>
          <a:p>
            <a:pPr marL="228600" indent="-228600">
              <a:buFont typeface="+mj-lt"/>
              <a:buAutoNum type="arabicPeriod"/>
            </a:pPr>
            <a:r>
              <a:rPr lang="en-US" sz="1200" dirty="0">
                <a:cs typeface="Calibri"/>
              </a:rPr>
              <a:t>At the end of the day, mop all OR floors with XXXXX</a:t>
            </a:r>
          </a:p>
          <a:p>
            <a:pPr marL="228600" indent="-228600"/>
            <a:endParaRPr lang="en-US" sz="1200" dirty="0"/>
          </a:p>
          <a:p>
            <a:pPr marL="228600" indent="-228600"/>
            <a:r>
              <a:rPr lang="en-US" sz="1200" u="sng" dirty="0">
                <a:cs typeface="Calibri"/>
              </a:rPr>
              <a:t>Surgical/Operating Room Full Sanitization Schedule</a:t>
            </a:r>
            <a:endParaRPr lang="en-US" sz="1200" dirty="0">
              <a:cs typeface="Calibri"/>
            </a:endParaRPr>
          </a:p>
          <a:p>
            <a:pPr marL="228600" indent="-228600">
              <a:buAutoNum type="arabicPeriod"/>
            </a:pPr>
            <a:r>
              <a:rPr lang="en-US" sz="1200" dirty="0">
                <a:cs typeface="Calibri"/>
              </a:rPr>
              <a:t>For ORs used no more than twice a week, a full sanitization of the OR followed by microbiological monitoring may be done no less than monthly.</a:t>
            </a:r>
          </a:p>
          <a:p>
            <a:pPr marL="228600" indent="-228600">
              <a:buAutoNum type="arabicPeriod"/>
            </a:pPr>
            <a:r>
              <a:rPr lang="en-US" sz="1200" dirty="0">
                <a:cs typeface="Calibri"/>
              </a:rPr>
              <a:t>For ORs used more than twice a week, a full sanitization of the OR followed by microbiological monitoring should be done no less than weekly. </a:t>
            </a:r>
          </a:p>
          <a:p>
            <a:pPr marL="228600" indent="-228600">
              <a:buAutoNum type="arabicPeriod"/>
            </a:pPr>
            <a:endParaRPr lang="en-US" sz="1200" u="sng" dirty="0"/>
          </a:p>
          <a:p>
            <a:r>
              <a:rPr lang="en-US" sz="1200" u="sng" dirty="0"/>
              <a:t>Washing and Sterilization of Surgical Instruments</a:t>
            </a:r>
          </a:p>
          <a:p>
            <a:pPr marL="228600" indent="-228600"/>
            <a:r>
              <a:rPr lang="en-US" sz="1200" dirty="0"/>
              <a:t>1. 	</a:t>
            </a:r>
            <a:r>
              <a:rPr lang="en-US" sz="1200" u="sng" dirty="0"/>
              <a:t>Cleaning</a:t>
            </a:r>
            <a:r>
              <a:rPr lang="en-US" sz="1200" dirty="0"/>
              <a:t>: After removing all surgical instruments, soak instruments in acceptable disinfectants. Each instrument should be examined for absence of tissue or body fluids (especially blood) and cleaned with brushes or other cleaning tool to remove prior to drying.</a:t>
            </a:r>
          </a:p>
          <a:p>
            <a:pPr marL="228600" indent="-228600"/>
            <a:r>
              <a:rPr lang="en-US" sz="1200" dirty="0"/>
              <a:t>2. 	</a:t>
            </a:r>
            <a:r>
              <a:rPr lang="en-US" sz="1200" u="sng" dirty="0"/>
              <a:t>Wrapping:</a:t>
            </a:r>
            <a:r>
              <a:rPr lang="en-US" sz="1200" dirty="0"/>
              <a:t> once all equipment has dried, they should be double wrapped with temperature indicator tape if linen wraps are used or placed in  commercially available autoclave peel pouches; an autoclave date and expiration date must be written on all equipment packs.</a:t>
            </a:r>
          </a:p>
          <a:p>
            <a:pPr marL="228600" indent="-228600"/>
            <a:r>
              <a:rPr lang="en-US" sz="1200" dirty="0"/>
              <a:t>3.	</a:t>
            </a:r>
            <a:r>
              <a:rPr lang="en-US" sz="1200" u="sng" dirty="0"/>
              <a:t>Sterilization: </a:t>
            </a:r>
            <a:r>
              <a:rPr lang="en-US" sz="1200" dirty="0"/>
              <a:t>All surgical instruments must be autoclaved. Be sure to use an indicator to test that the instruments are sterile, e.g., the strip test or chemical color indicator.</a:t>
            </a:r>
          </a:p>
          <a:p>
            <a:pPr marL="457200" indent="-228600">
              <a:buFont typeface="Arial" charset="0"/>
              <a:buChar char="•"/>
            </a:pPr>
            <a:r>
              <a:rPr lang="en-US" sz="1200" dirty="0"/>
              <a:t>Any pack found to be ripped (exposing contents) or wet, should not be used.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SOP_TEMPLATE_V1</Template>
  <TotalTime>293</TotalTime>
  <Words>117</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Times New Roman</vt:lpstr>
      <vt:lpstr>Office Theme</vt:lpstr>
      <vt:lpstr>PowerPoint Presentation</vt:lpstr>
    </vt:vector>
  </TitlesOfParts>
  <Company>Partners HealthCare System,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Brandolini, Julieanne</dc:creator>
  <cp:lastModifiedBy>Colletti, Adria E.</cp:lastModifiedBy>
  <cp:revision>46</cp:revision>
  <cp:lastPrinted>2018-07-16T20:28:33Z</cp:lastPrinted>
  <dcterms:created xsi:type="dcterms:W3CDTF">2017-12-29T16:48:30Z</dcterms:created>
  <dcterms:modified xsi:type="dcterms:W3CDTF">2020-02-25T18:31:12Z</dcterms:modified>
</cp:coreProperties>
</file>